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64" r:id="rId6"/>
    <p:sldId id="258" r:id="rId7"/>
    <p:sldId id="292" r:id="rId8"/>
    <p:sldId id="291" r:id="rId9"/>
    <p:sldId id="293" r:id="rId10"/>
    <p:sldId id="261" r:id="rId11"/>
    <p:sldId id="272" r:id="rId12"/>
    <p:sldId id="285" r:id="rId13"/>
    <p:sldId id="286" r:id="rId14"/>
    <p:sldId id="289" r:id="rId15"/>
    <p:sldId id="290" r:id="rId16"/>
    <p:sldId id="294" r:id="rId17"/>
    <p:sldId id="267" r:id="rId18"/>
    <p:sldId id="295" r:id="rId19"/>
    <p:sldId id="296" r:id="rId20"/>
    <p:sldId id="297" r:id="rId21"/>
    <p:sldId id="268" r:id="rId22"/>
    <p:sldId id="300" r:id="rId23"/>
    <p:sldId id="301" r:id="rId24"/>
    <p:sldId id="302" r:id="rId25"/>
    <p:sldId id="281" r:id="rId26"/>
    <p:sldId id="303" r:id="rId27"/>
    <p:sldId id="304" r:id="rId28"/>
    <p:sldId id="283" r:id="rId29"/>
    <p:sldId id="298" r:id="rId30"/>
    <p:sldId id="305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4C3"/>
    <a:srgbClr val="3333FF"/>
    <a:srgbClr val="9CB3D6"/>
    <a:srgbClr val="0066FF"/>
    <a:srgbClr val="3890E5"/>
    <a:srgbClr val="4B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97AACB-D9EA-624E-99E0-BE64BBD12163}" v="523" dt="2024-01-31T20:38:26.9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00"/>
  </p:normalViewPr>
  <p:slideViewPr>
    <p:cSldViewPr snapToGrid="0">
      <p:cViewPr varScale="1">
        <p:scale>
          <a:sx n="144" d="100"/>
          <a:sy n="144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74</c:v>
                </c:pt>
                <c:pt idx="1">
                  <c:v>66</c:v>
                </c:pt>
                <c:pt idx="2">
                  <c:v>61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B5D-ED4A-AB6C-896DF82157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Sheet1!$C$2:$C$5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B5D-ED4A-AB6C-896DF821576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Sheet1!$D$2:$D$5</c:f>
              <c:numCache>
                <c:formatCode>General</c:formatCode>
                <c:ptCount val="4"/>
                <c:pt idx="0">
                  <c:v>66</c:v>
                </c:pt>
                <c:pt idx="1">
                  <c:v>63</c:v>
                </c:pt>
                <c:pt idx="2">
                  <c:v>58</c:v>
                </c:pt>
                <c:pt idx="3">
                  <c:v>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B5D-ED4A-AB6C-896DF821576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Sheet1!$E$2:$E$5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B5D-ED4A-AB6C-896DF821576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Sheet1!$F$2:$F$5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B5D-ED4A-AB6C-896DF8215764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Sheet1!$G$2:$G$5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B5D-ED4A-AB6C-896DF8215764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317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>
                  <a:lumMod val="60000"/>
                </a:schemeClr>
              </a:solidFill>
              <a:ln w="9525">
                <a:solidFill>
                  <a:schemeClr val="accent1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Sheet1!$H$2:$H$5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58</c:v>
                </c:pt>
                <c:pt idx="3">
                  <c:v>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B5D-ED4A-AB6C-896DF8215764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</a:schemeClr>
              </a:solidFill>
              <a:ln w="9525">
                <a:solidFill>
                  <a:schemeClr val="accent2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Sheet1!$I$2:$I$5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B5D-ED4A-AB6C-896DF8215764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317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</a:schemeClr>
              </a:solidFill>
              <a:ln w="9525">
                <a:solidFill>
                  <a:schemeClr val="accent3">
                    <a:lumMod val="60000"/>
                  </a:schemeClr>
                </a:solidFill>
              </a:ln>
              <a:effectLst/>
            </c:spPr>
          </c:marker>
          <c:xVal>
            <c:numRef>
              <c:f>Sheet1!$A$2:$A$5</c:f>
              <c:numCache>
                <c:formatCode>General</c:formatCode>
                <c:ptCount val="4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</c:numCache>
            </c:numRef>
          </c:xVal>
          <c:yVal>
            <c:numRef>
              <c:f>Sheet1!$J$2:$J$5</c:f>
              <c:numCache>
                <c:formatCode>General</c:formatCode>
                <c:ptCount val="4"/>
                <c:pt idx="0">
                  <c:v>64</c:v>
                </c:pt>
                <c:pt idx="1">
                  <c:v>59</c:v>
                </c:pt>
                <c:pt idx="2">
                  <c:v>54</c:v>
                </c:pt>
                <c:pt idx="3">
                  <c:v>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CB5D-ED4A-AB6C-896DF8215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314224"/>
        <c:axId val="1889209744"/>
      </c:scatterChart>
      <c:valAx>
        <c:axId val="171314224"/>
        <c:scaling>
          <c:orientation val="minMax"/>
          <c:max val="30"/>
          <c:min val="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9209744"/>
        <c:crosses val="autoZero"/>
        <c:crossBetween val="midCat"/>
      </c:valAx>
      <c:valAx>
        <c:axId val="1889209744"/>
        <c:scaling>
          <c:orientation val="minMax"/>
          <c:max val="75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314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7.3178358708263433E-2"/>
          <c:y val="0.10952343076258422"/>
          <c:w val="0.90371879432972457"/>
          <c:h val="0.6819177242240177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Keyword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Customer datasets</c:v>
                </c:pt>
                <c:pt idx="1">
                  <c:v>Beir dataset</c:v>
                </c:pt>
                <c:pt idx="2">
                  <c:v>Miracl dataset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</c:v>
                </c:pt>
                <c:pt idx="1">
                  <c:v>41</c:v>
                </c:pt>
                <c:pt idx="2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30-8541-955F-BE69180F3D6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Vector (ada-002)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Customer datasets</c:v>
                </c:pt>
                <c:pt idx="1">
                  <c:v>Beir dataset</c:v>
                </c:pt>
                <c:pt idx="2">
                  <c:v>Miracl dataset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44</c:v>
                </c:pt>
                <c:pt idx="1">
                  <c:v>45</c:v>
                </c:pt>
                <c:pt idx="2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30-8541-955F-BE69180F3D6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Hybrid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Customer datasets</c:v>
                </c:pt>
                <c:pt idx="1">
                  <c:v>Beir dataset</c:v>
                </c:pt>
                <c:pt idx="2">
                  <c:v>Miracl dataset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48</c:v>
                </c:pt>
                <c:pt idx="1">
                  <c:v>48</c:v>
                </c:pt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30-8541-955F-BE69180F3D6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Hybrid + reranking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Customer datasets</c:v>
                </c:pt>
                <c:pt idx="1">
                  <c:v>Beir dataset</c:v>
                </c:pt>
                <c:pt idx="2">
                  <c:v>Miracl dataset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60</c:v>
                </c:pt>
                <c:pt idx="1">
                  <c:v>50</c:v>
                </c:pt>
                <c:pt idx="2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30-8541-955F-BE69180F3D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16287696"/>
        <c:axId val="916281576"/>
      </c:barChart>
      <c:catAx>
        <c:axId val="91628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281576"/>
        <c:crosses val="autoZero"/>
        <c:auto val="1"/>
        <c:lblAlgn val="ctr"/>
        <c:lblOffset val="100"/>
        <c:noMultiLvlLbl val="0"/>
      </c:catAx>
      <c:valAx>
        <c:axId val="916281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  <a:r>
                  <a:rPr lang="en-US" baseline="0"/>
                  <a:t> Score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1.0745810919934861E-2"/>
              <c:y val="0.3104246133778290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628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1042340801198153E-2"/>
          <c:y val="0.88041819141128252"/>
          <c:w val="0.93301193516347403"/>
          <c:h val="0.119581808588717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2:35:44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24575,'-2'0'0,"0"0"0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2:35:44.1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0 24575,'-2'0'0,"0"0"0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02:36:32.5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EDE0F-D7D4-BD44-9985-986BC3F51CF2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9BAB-C71C-5948-B622-39FF4D2A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ACF1-DFD6-5B02-7C34-63510967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D3347-20C7-3CEE-135B-82A16456A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95555-B3FD-3049-17C8-381B7C89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D74E-2ACF-A5C6-829A-45B3CEFFB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389EF-A97E-E61D-49B0-D574196EB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9421C-C3E7-DE7C-9B67-0D384F51C3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3ED70C-089F-3EBC-A707-CF30EF3FC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92293-6513-210D-A774-3BF297ED6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72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6553A-828F-AD02-5F1A-62A9FD758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209DCD-646A-883F-73F9-FED9D190D4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FBBE0-9E03-64A3-308A-FC3491E01C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E277DA-114F-BD31-2535-2D0DDE7080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230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9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815B0-E58D-D4AE-A502-82CAAF6C9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72CF21-8A57-84D0-71ED-6C884D20E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06E11-2094-A3D2-ECD8-3BEB91D4CF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7209B-B24F-39CB-265F-BD8D792FC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7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466F7-0BAA-A29D-76E7-16440FB5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D8FB10-5C66-E648-420E-F30A4517C6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395BCC-9A86-052A-729F-AA316FB3F6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E62CFD-FDAC-C5D3-69C1-B019B2B36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58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C10D7-E072-2D12-1AA3-E7A180AF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94EB70-A7E1-87F9-69CC-5EA8594E9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644E6-94E1-995C-1282-0AE731D28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0874-5919-6425-718C-6CF654C45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42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0D445-F619-1714-A02D-30407AA27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954145-860A-3ABC-3D7D-9AE5572D88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F17FEF-F106-3AEA-1431-D8DB45F2A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82617-CCD6-249F-0FCC-0745E31D11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19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02F24-BB4C-A4E5-C6FF-0BCF48E2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0F8EAC-B07B-043C-E191-360149B205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E08A8E-1736-F3F4-25E5-171D2DECB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Guest speaker Chris 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5EC74-E73A-5B34-4643-AA678863BB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4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206C8-9434-7568-AA64-3B976A192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F0DBAE-62AB-8B62-4D46-A81FFB354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55EFC-7A1C-1FE1-B58F-D6C92DE02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0BA4D-CED6-6385-325D-C35947BF2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54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C24F8-7DC4-2731-26AF-852AFBA51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BE771-0BE4-D2B7-4F90-D2DAB3F1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4D90E4-1DCD-DDDD-C11C-FA7C7CC4BC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Demo!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885CDC-1BCE-53CD-407D-273FA6E68A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64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5A8-C5EE-B78C-E7AF-F383B1B5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2214-3163-8875-F8AD-C202AD2D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1CD9-7DC1-9BFD-3F67-AE3D36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6F4-1A1E-81A0-88DF-8C16554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A35D-9A4F-E44D-59BD-B7E7896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769C-51DB-A5B8-3F68-3ED5D4B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05906-143D-F2DB-4ADC-64A663D30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459-35DB-3C3A-0F43-01F5E3AC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D96B0-5EBF-B2EC-2A92-BC547CB7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0724F-0F71-815C-7C46-AD911974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D67D9-AB22-071D-3ACA-CB86490CD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2AA4-0699-C66A-73F8-E3C52BB4A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94BB5-BEA9-A861-A595-5491B767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FA12-14FD-2C77-C912-7F5E90D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76E4-C527-3931-8CBF-91766D9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C4C4-6BC3-46F6-D651-1FE66B5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C1F7-E706-8550-0334-B1172A79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BCCF-2B0C-A3EA-AF7E-FD62FAB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CF4E-9743-39D2-DBDC-420ACAFD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458F-3B7C-3181-D7F7-2D1F217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4DC-4BFF-0296-9CDA-727D63AA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A74F-DE5D-C997-A421-B67F217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24F0D-D3A4-33B1-7E13-48B063712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46697-4491-DCDA-DB4D-6779844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AC308-7568-F607-EA19-6B26A168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60F9E-001B-CBA3-7BAF-E764D12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506-7068-DEDA-F8D9-C3050C4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261B-20C2-AEFD-9441-3220286D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1864E-47C4-63EF-3D1E-AAAB29588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64EB0-0CF8-CE7B-6636-A17E1649B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70728-D3D7-15B2-8BA2-AF8D303F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FECE7-61AC-E338-9C7C-ED4C82A7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4838A-DBEE-4A40-F9F2-3768E00E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6B15C-3BB9-3AB7-1AC5-0130A830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D5B0-6F92-10EA-2B6B-7B761A58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F4EA3-9ECA-BC05-513E-37127A89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3F64-8E64-B09C-8435-BE7C02D2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36048-3A6D-A905-99BE-58B4AD77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D3342-EBF0-97ED-0DFF-7AB34B1A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853B-5F80-71AE-736B-7EEF317C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D661-1861-E54C-F49A-05627B8C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EE9-80B5-AA67-6E1F-8051E3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C3A-D085-C8AC-1023-C7C08349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5B38-2566-E94B-AF6A-37A4EF7B1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B39F-CDC5-A875-7FE2-A02ECC2E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FB9C-3FC0-9FD6-8C9C-C2ACE62C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0DE1E-4BB3-62FE-F0A8-8DA1A9E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4DB1-C248-9112-DF88-384551B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0A8E7-4DC9-2895-96C0-F19293369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27DE-5C29-EB78-31B0-782E0006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7F262-D126-3533-5F24-77DCCB65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D0120-E561-DF52-0EC1-1331AF7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657A-12C9-B707-6940-8CA0F63C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3F11-C567-4FA1-04D4-CBF9C018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8690-D15E-B916-D45E-9A0C6C28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1356-3540-0AEC-0406-B9D85A21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D050-3A7F-B7B7-B652-3DF2B776F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2D856-BF7F-3F7F-F5B0-A878A989E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search-demos/blob/main/vector_embeddings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aitour/vector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itour/azure-search" TargetMode="External"/><Relationship Id="rId5" Type="http://schemas.openxmlformats.org/officeDocument/2006/relationships/hyperlink" Target="https://github.com/pamelafox/vector-search-demos/blob/main/azure_ai_search.ipynb" TargetMode="External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search/vector-search-filter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ttps/learn.microsoft.com/azure/search/vector-search-filter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melafox/vector-search-demos/blob/main/search_relevance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aitour/search-relevanc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ragrelevance" TargetMode="External"/><Relationship Id="rId4" Type="http://schemas.openxmlformats.org/officeDocument/2006/relationships/hyperlink" Target="https://techcommunity.microsoft.com/t5/azure-ai-services-blog/azure-cognitive-search-outperforming-vector-search-with-hybrid/ba-p/39291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ai-services-blog/azure-cognitive-search-outperforming-vector-search-with-hybrid/ba-p/3929167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ragrelevanc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8.sv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hyperlink" Target="https://aka.ms/ragchat/remove-data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github.com/Azure-samples/azure-search-openai-demo/blob/main/docs/data_ingestion.md#indexing-additional-documents" TargetMode="External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search/search-howto-index-sharepoint-online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learn.microsoft.com/en-us/azure/search/search-howto-connecting-azure-sql-database-to-azure-search-using-indexer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azure/search/search-howto-index-azure-data-lake-storage" TargetMode="External"/><Relationship Id="rId11" Type="http://schemas.openxmlformats.org/officeDocument/2006/relationships/hyperlink" Target="https://aka.ms/aisearch/indexers" TargetMode="External"/><Relationship Id="rId5" Type="http://schemas.openxmlformats.org/officeDocument/2006/relationships/hyperlink" Target="https://learn.microsoft.com/en-us/azure/search/search-howto-index-cosmosdb" TargetMode="External"/><Relationship Id="rId10" Type="http://schemas.openxmlformats.org/officeDocument/2006/relationships/hyperlink" Target="https://learn.microsoft.com/azure/search/search-indexer-overview" TargetMode="External"/><Relationship Id="rId4" Type="http://schemas.openxmlformats.org/officeDocument/2006/relationships/hyperlink" Target="https://learn.microsoft.com/en-us/azure/search/search-howto-indexing-azure-blob-storage" TargetMode="External"/><Relationship Id="rId9" Type="http://schemas.openxmlformats.org/officeDocument/2006/relationships/hyperlink" Target="https://learn.microsoft.com/en-us/azure/search/search-howto-index-cosmosdb-mongod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isearch/skillsets" TargetMode="External"/><Relationship Id="rId5" Type="http://schemas.openxmlformats.org/officeDocument/2006/relationships/hyperlink" Target="https://learn.microsoft.com/azure/search/cognitive-search-working-with-skillsets" TargetMode="Externa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aka.ms/integrated-vectoriz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azure/search/vector-search-integrated-vectorization" TargetMode="Externa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ragchat/intvect" TargetMode="External"/><Relationship Id="rId4" Type="http://schemas.openxmlformats.org/officeDocument/2006/relationships/hyperlink" Target="https://github.com/Azure-Samples/azure-search-openai-demo/pull/115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aisearch/analyzers" TargetMode="External"/><Relationship Id="rId4" Type="http://schemas.openxmlformats.org/officeDocument/2006/relationships/hyperlink" Target="https://learn.microsoft.com/azure/search/search-analyzer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aisearch/scoring" TargetMode="External"/><Relationship Id="rId4" Type="http://schemas.openxmlformats.org/officeDocument/2006/relationships/hyperlink" Target="https://learn.microsoft.com/en-us/azure/search/index-add-scoring-profile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hacktogether/chat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hyperlink" Target="https://www.sbert.net/index.html" TargetMode="External"/><Relationship Id="rId7" Type="http://schemas.openxmlformats.org/officeDocument/2006/relationships/hyperlink" Target="https://aka.ms/aitour/vector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melafox/vector-search-demos/blob/main/vector_embeddings.ipynb" TargetMode="External"/><Relationship Id="rId5" Type="http://schemas.openxmlformats.org/officeDocument/2006/relationships/hyperlink" Target="https://learn.microsoft.com/en-us/azure/ai-services/computer-vision/how-to/image-retrieval" TargetMode="External"/><Relationship Id="rId4" Type="http://schemas.openxmlformats.org/officeDocument/2006/relationships/hyperlink" Target="https://platform.openai.com/docs/guides/embeddings/use-cases" TargetMode="Externa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ustomXml" Target="../ink/ink2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aitour/vector-similarity" TargetMode="External"/><Relationship Id="rId5" Type="http://schemas.openxmlformats.org/officeDocument/2006/relationships/hyperlink" Target="https://pamelafox.github.io/vectors-comparison/" TargetMode="External"/><Relationship Id="rId10" Type="http://schemas.openxmlformats.org/officeDocument/2006/relationships/hyperlink" Target="https://aka.ms/aitour/vectors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github.com/pamelafox/vector-search-demos/blob/main/vector_embeddings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66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BA420-F3DE-4E2A-C979-940F63D65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8DC5F-A7C9-7AF4-94E8-7CDED54E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5" y="157496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35867036-EAB1-805E-78A6-71624475EC13}"/>
              </a:ext>
            </a:extLst>
          </p:cNvPr>
          <p:cNvSpPr txBox="1">
            <a:spLocks/>
          </p:cNvSpPr>
          <p:nvPr/>
        </p:nvSpPr>
        <p:spPr>
          <a:xfrm>
            <a:off x="588263" y="1426659"/>
            <a:ext cx="11109366" cy="110563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/>
              <a:t>Compute the embedding vector for the query</a:t>
            </a:r>
          </a:p>
          <a:p>
            <a:pPr marL="68580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sz="2400"/>
              <a:t>Find K closest vectors for the query vector</a:t>
            </a:r>
          </a:p>
          <a:p>
            <a:pPr lvl="3">
              <a:lnSpc>
                <a:spcPct val="90000"/>
              </a:lnSpc>
            </a:pPr>
            <a:r>
              <a:rPr lang="en-US"/>
              <a:t>Search exhaustively or using approximations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A27569-A22C-921B-2F7B-3B8E34772347}"/>
              </a:ext>
            </a:extLst>
          </p:cNvPr>
          <p:cNvGrpSpPr/>
          <p:nvPr/>
        </p:nvGrpSpPr>
        <p:grpSpPr>
          <a:xfrm>
            <a:off x="836341" y="2843559"/>
            <a:ext cx="10861288" cy="1138278"/>
            <a:chOff x="836341" y="2843559"/>
            <a:chExt cx="10861288" cy="113827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5CEAEE3-3A41-1B76-6B28-74391331A6CC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836341" y="3429000"/>
              <a:ext cx="135487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ABC3EC-45AC-6DDD-B875-8DA7CC212FEC}"/>
                </a:ext>
              </a:extLst>
            </p:cNvPr>
            <p:cNvSpPr txBox="1"/>
            <p:nvPr/>
          </p:nvSpPr>
          <p:spPr>
            <a:xfrm>
              <a:off x="914398" y="3055166"/>
              <a:ext cx="114857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/>
                <a:t>Query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31896D6A-2D8E-F2EA-09D3-D1D04AC534AF}"/>
                </a:ext>
              </a:extLst>
            </p:cNvPr>
            <p:cNvSpPr/>
            <p:nvPr/>
          </p:nvSpPr>
          <p:spPr bwMode="auto">
            <a:xfrm>
              <a:off x="2191212" y="2876163"/>
              <a:ext cx="2659568" cy="1105674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Compute embedding vector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D531E7B5-F88D-4585-90BC-8A53DE67B5F4}"/>
                </a:ext>
              </a:extLst>
            </p:cNvPr>
            <p:cNvCxnSpPr>
              <a:cxnSpLocks/>
            </p:cNvCxnSpPr>
            <p:nvPr/>
          </p:nvCxnSpPr>
          <p:spPr>
            <a:xfrm>
              <a:off x="4850780" y="3440151"/>
              <a:ext cx="201837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BB52E17-DB19-5459-F8AA-F690EB11CE8D}"/>
                </a:ext>
              </a:extLst>
            </p:cNvPr>
            <p:cNvSpPr txBox="1"/>
            <p:nvPr/>
          </p:nvSpPr>
          <p:spPr>
            <a:xfrm>
              <a:off x="4979018" y="3055166"/>
              <a:ext cx="183995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/>
                <a:t>Query vector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F8E63C04-88E4-0803-AC29-56704AE15410}"/>
                </a:ext>
              </a:extLst>
            </p:cNvPr>
            <p:cNvSpPr/>
            <p:nvPr/>
          </p:nvSpPr>
          <p:spPr bwMode="auto">
            <a:xfrm>
              <a:off x="6869152" y="2843559"/>
              <a:ext cx="2520176" cy="1105674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Search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existing vectors</a:t>
              </a: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3D995E76-94C0-EA77-7CD0-A1B3FFCE5FD4}"/>
                </a:ext>
              </a:extLst>
            </p:cNvPr>
            <p:cNvCxnSpPr>
              <a:cxnSpLocks/>
            </p:cNvCxnSpPr>
            <p:nvPr/>
          </p:nvCxnSpPr>
          <p:spPr>
            <a:xfrm>
              <a:off x="9389328" y="3362943"/>
              <a:ext cx="230830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B8CECC4-DD45-65A6-3F1E-3C78C5D43239}"/>
                </a:ext>
              </a:extLst>
            </p:cNvPr>
            <p:cNvSpPr txBox="1"/>
            <p:nvPr/>
          </p:nvSpPr>
          <p:spPr>
            <a:xfrm>
              <a:off x="9350296" y="2963634"/>
              <a:ext cx="225648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/>
                <a:t>K closest vectors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76819A-D0DD-E4DE-ED7C-270B3310123A}"/>
              </a:ext>
            </a:extLst>
          </p:cNvPr>
          <p:cNvGrpSpPr/>
          <p:nvPr/>
        </p:nvGrpSpPr>
        <p:grpSpPr>
          <a:xfrm>
            <a:off x="836341" y="4413176"/>
            <a:ext cx="10861288" cy="1296716"/>
            <a:chOff x="836341" y="4588839"/>
            <a:chExt cx="10861288" cy="1296716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61DB48C-5007-DAC5-3471-D8CB7B2B3D8B}"/>
                </a:ext>
              </a:extLst>
            </p:cNvPr>
            <p:cNvCxnSpPr>
              <a:cxnSpLocks/>
              <a:endCxn id="85" idx="1"/>
            </p:cNvCxnSpPr>
            <p:nvPr/>
          </p:nvCxnSpPr>
          <p:spPr>
            <a:xfrm>
              <a:off x="836341" y="5332718"/>
              <a:ext cx="135487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34F8A7A-254D-8387-6AA2-509EA183527D}"/>
                </a:ext>
              </a:extLst>
            </p:cNvPr>
            <p:cNvSpPr txBox="1"/>
            <p:nvPr/>
          </p:nvSpPr>
          <p:spPr>
            <a:xfrm>
              <a:off x="836341" y="4931117"/>
              <a:ext cx="122663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/>
                <a:t>“tortoise”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1388C72-50A3-4DDC-9D9E-E137C3B09374}"/>
                </a:ext>
              </a:extLst>
            </p:cNvPr>
            <p:cNvSpPr/>
            <p:nvPr/>
          </p:nvSpPr>
          <p:spPr bwMode="auto">
            <a:xfrm>
              <a:off x="2191212" y="4779881"/>
              <a:ext cx="2659568" cy="1105674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OpenAI</a:t>
              </a: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 ada-002 create embedding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A151B5C8-8534-AD37-9A29-8B5DB018AB9F}"/>
                </a:ext>
              </a:extLst>
            </p:cNvPr>
            <p:cNvCxnSpPr>
              <a:cxnSpLocks/>
            </p:cNvCxnSpPr>
            <p:nvPr/>
          </p:nvCxnSpPr>
          <p:spPr>
            <a:xfrm>
              <a:off x="4850780" y="5343869"/>
              <a:ext cx="201837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AC83084-372C-B4D1-2840-5616492F3BA2}"/>
                </a:ext>
              </a:extLst>
            </p:cNvPr>
            <p:cNvSpPr txBox="1"/>
            <p:nvPr/>
          </p:nvSpPr>
          <p:spPr>
            <a:xfrm>
              <a:off x="4939988" y="4747277"/>
              <a:ext cx="1839955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/>
                <a:t>[-0.003335318, -0.0176891904,…]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5BB1E2F9-0E76-E7DA-755A-8614050E11F0}"/>
                </a:ext>
              </a:extLst>
            </p:cNvPr>
            <p:cNvSpPr/>
            <p:nvPr/>
          </p:nvSpPr>
          <p:spPr bwMode="auto">
            <a:xfrm>
              <a:off x="6869152" y="4747277"/>
              <a:ext cx="2520176" cy="1105674"/>
            </a:xfrm>
            <a:prstGeom prst="roundRect">
              <a:avLst/>
            </a:prstGeom>
            <a:solidFill>
              <a:srgbClr val="0066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Search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existing vectors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635E893-DEC6-332C-0F2E-BC169D9B6ACA}"/>
                </a:ext>
              </a:extLst>
            </p:cNvPr>
            <p:cNvCxnSpPr>
              <a:cxnSpLocks/>
            </p:cNvCxnSpPr>
            <p:nvPr/>
          </p:nvCxnSpPr>
          <p:spPr>
            <a:xfrm>
              <a:off x="9389328" y="5266661"/>
              <a:ext cx="230830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CA00A39-6623-9676-3574-FE5050748C5F}"/>
                </a:ext>
              </a:extLst>
            </p:cNvPr>
            <p:cNvSpPr txBox="1"/>
            <p:nvPr/>
          </p:nvSpPr>
          <p:spPr>
            <a:xfrm>
              <a:off x="9415234" y="4588839"/>
              <a:ext cx="225648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900"/>
                <a:t>[[“snake”, [-0.122, ..],</a:t>
              </a:r>
            </a:p>
            <a:p>
              <a:pPr algn="ctr"/>
              <a:r>
                <a:rPr lang="en-US" sz="2000"/>
                <a:t>[“frog”, [-0.045, ..]]]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3ECC728C-78B8-967F-AEC6-7564FCADCB5D}"/>
              </a:ext>
            </a:extLst>
          </p:cNvPr>
          <p:cNvSpPr txBox="1"/>
          <p:nvPr/>
        </p:nvSpPr>
        <p:spPr>
          <a:xfrm>
            <a:off x="836040" y="5969039"/>
            <a:ext cx="10835681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2454C3"/>
                </a:solidFill>
              </a:rPr>
              <a:t>💻 </a:t>
            </a:r>
            <a:r>
              <a:rPr lang="en-US" sz="2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Demo: Search vectors with query vector</a:t>
            </a:r>
            <a:r>
              <a:rPr lang="en-US" sz="2000">
                <a:solidFill>
                  <a:srgbClr val="2454C3"/>
                </a:solidFill>
              </a:rPr>
              <a:t>    </a:t>
            </a:r>
            <a:r>
              <a:rPr lang="en-US" sz="2000"/>
              <a:t>(</a:t>
            </a:r>
            <a:r>
              <a:rPr lang="en-US" sz="2000">
                <a:solidFill>
                  <a:srgbClr val="2454C3"/>
                </a:solidFill>
                <a:latin typeface="Segoe UI_MSFontServi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aka.ms/aitour/vectors</a:t>
            </a:r>
            <a:r>
              <a:rPr lang="en-US" sz="2000">
                <a:latin typeface="Segoe UI_MSFontService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226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E518AB-E17E-13D2-3A73-F85C3D994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F910-B241-9CBD-2E6D-143FA8B2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in Azure AI Search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EC4F509-9F1C-50F2-635A-D328C1B0A1BD}"/>
              </a:ext>
            </a:extLst>
          </p:cNvPr>
          <p:cNvSpPr txBox="1">
            <a:spLocks/>
          </p:cNvSpPr>
          <p:nvPr/>
        </p:nvSpPr>
        <p:spPr>
          <a:xfrm>
            <a:off x="4941610" y="2090172"/>
            <a:ext cx="5662765" cy="26776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</a:pPr>
            <a:r>
              <a:rPr lang="en-US" sz="2400">
                <a:solidFill>
                  <a:schemeClr val="tx1"/>
                </a:solidFill>
              </a:rPr>
              <a:t>Comprehensive vector search solution</a:t>
            </a:r>
          </a:p>
          <a:p>
            <a:pPr algn="l">
              <a:spcBef>
                <a:spcPts val="1200"/>
              </a:spcBef>
            </a:pPr>
            <a:r>
              <a:rPr lang="en-US" sz="2400">
                <a:solidFill>
                  <a:schemeClr val="tx1"/>
                </a:solidFill>
              </a:rPr>
              <a:t>Enterprise-ready </a:t>
            </a:r>
          </a:p>
          <a:p>
            <a:pPr marL="228600" lvl="1">
              <a:spcBef>
                <a:spcPts val="1200"/>
              </a:spcBef>
            </a:pPr>
            <a:r>
              <a:rPr lang="en-US" sz="2400">
                <a:sym typeface="Wingdings" panose="05000000000000000000" pitchFamily="2" charset="2"/>
              </a:rPr>
              <a:t>   </a:t>
            </a:r>
            <a:r>
              <a:rPr lang="en-US" sz="2400"/>
              <a:t>scalability, security and compliance</a:t>
            </a:r>
          </a:p>
          <a:p>
            <a:pPr algn="l">
              <a:spcBef>
                <a:spcPts val="1200"/>
              </a:spcBef>
            </a:pPr>
            <a:r>
              <a:rPr lang="en-US" sz="2400">
                <a:solidFill>
                  <a:schemeClr val="tx1"/>
                </a:solidFill>
              </a:rPr>
              <a:t>Integrated with Semantic Kernel, </a:t>
            </a:r>
            <a:r>
              <a:rPr lang="en-US" sz="2400" err="1">
                <a:solidFill>
                  <a:schemeClr val="tx1"/>
                </a:solidFill>
              </a:rPr>
              <a:t>LangChain</a:t>
            </a:r>
            <a:r>
              <a:rPr lang="en-US" sz="2400">
                <a:solidFill>
                  <a:schemeClr val="tx1"/>
                </a:solidFill>
              </a:rPr>
              <a:t>, </a:t>
            </a:r>
            <a:r>
              <a:rPr lang="en-US" sz="2400" err="1">
                <a:solidFill>
                  <a:schemeClr val="tx1"/>
                </a:solidFill>
              </a:rPr>
              <a:t>LlamaIndex</a:t>
            </a:r>
            <a:r>
              <a:rPr lang="en-US" sz="2400">
                <a:solidFill>
                  <a:schemeClr val="tx1"/>
                </a:solidFill>
              </a:rPr>
              <a:t>, Azure OpenAI Service, Azure AI Studio, and more</a:t>
            </a:r>
          </a:p>
        </p:txBody>
      </p:sp>
      <p:sp>
        <p:nvSpPr>
          <p:cNvPr id="4" name="Rounded Rectangle 18" descr="In preview&#10;">
            <a:extLst>
              <a:ext uri="{FF2B5EF4-FFF2-40B4-BE49-F238E27FC236}">
                <a16:creationId xmlns:a16="http://schemas.microsoft.com/office/drawing/2014/main" id="{61D8AA29-F4A3-D461-18DC-6C797153BE90}"/>
              </a:ext>
            </a:extLst>
          </p:cNvPr>
          <p:cNvSpPr/>
          <p:nvPr/>
        </p:nvSpPr>
        <p:spPr bwMode="auto">
          <a:xfrm>
            <a:off x="9333985" y="766066"/>
            <a:ext cx="2540781" cy="5236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ln w="3175">
                  <a:noFill/>
                </a:ln>
                <a:gradFill>
                  <a:gsLst>
                    <a:gs pos="17416">
                      <a:schemeClr val="bg1"/>
                    </a:gs>
                    <a:gs pos="42135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/>
              </a:rPr>
              <a:t>Generally available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645308-517F-E4E7-E61C-BC6DA937CB5B}"/>
              </a:ext>
            </a:extLst>
          </p:cNvPr>
          <p:cNvGrpSpPr/>
          <p:nvPr/>
        </p:nvGrpSpPr>
        <p:grpSpPr>
          <a:xfrm>
            <a:off x="730034" y="2031325"/>
            <a:ext cx="3921205" cy="3921205"/>
            <a:chOff x="7796965" y="1731015"/>
            <a:chExt cx="758014" cy="758014"/>
          </a:xfrm>
        </p:grpSpPr>
        <p:sp>
          <p:nvSpPr>
            <p:cNvPr id="6" name="Rectangle: Rounded Corners 14">
              <a:extLst>
                <a:ext uri="{FF2B5EF4-FFF2-40B4-BE49-F238E27FC236}">
                  <a16:creationId xmlns:a16="http://schemas.microsoft.com/office/drawing/2014/main" id="{1B5EC270-DA72-4808-4CB4-C2907D944485}"/>
                </a:ext>
              </a:extLst>
            </p:cNvPr>
            <p:cNvSpPr/>
            <p:nvPr/>
          </p:nvSpPr>
          <p:spPr>
            <a:xfrm>
              <a:off x="7796965" y="1731015"/>
              <a:ext cx="758014" cy="758014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437806336">
              <a:extLst>
                <a:ext uri="{FF2B5EF4-FFF2-40B4-BE49-F238E27FC236}">
                  <a16:creationId xmlns:a16="http://schemas.microsoft.com/office/drawing/2014/main" id="{529DEE09-80A3-1632-30A7-49ED0D60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56249" y="1789982"/>
              <a:ext cx="639445" cy="64008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1896DD8-D143-0BC2-BB66-BBDE02DF3C1D}"/>
              </a:ext>
            </a:extLst>
          </p:cNvPr>
          <p:cNvSpPr txBox="1"/>
          <p:nvPr/>
        </p:nvSpPr>
        <p:spPr>
          <a:xfrm>
            <a:off x="5050847" y="5160633"/>
            <a:ext cx="5309305" cy="6155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/>
              <a:t>🔗 </a:t>
            </a:r>
            <a:r>
              <a:rPr lang="en-US" sz="20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Demo: Azure AI search with vectors</a:t>
            </a:r>
            <a:r>
              <a:rPr lang="en-US" sz="2000">
                <a:solidFill>
                  <a:srgbClr val="2454C3"/>
                </a:solidFill>
              </a:rPr>
              <a:t> </a:t>
            </a:r>
            <a:endParaRPr lang="en-US" sz="2000">
              <a:solidFill>
                <a:srgbClr val="2454C3"/>
              </a:solidFill>
              <a:latin typeface="Segoe UI"/>
              <a:cs typeface="Segoe UI"/>
            </a:endParaRPr>
          </a:p>
          <a:p>
            <a:r>
              <a:rPr lang="en-US" sz="2000">
                <a:latin typeface="Segoe UI_MSFontService"/>
              </a:rPr>
              <a:t>    (</a:t>
            </a:r>
            <a:r>
              <a:rPr lang="en-US" sz="2000">
                <a:solidFill>
                  <a:srgbClr val="2454C3"/>
                </a:solidFill>
                <a:latin typeface="Segoe UI_MSFontServic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aka.ms/aitour/azure-search</a:t>
            </a:r>
            <a:r>
              <a:rPr lang="en-US" sz="2000">
                <a:latin typeface="Segoe UI_MSFontService"/>
              </a:rPr>
              <a:t>)</a:t>
            </a:r>
            <a:endParaRPr lang="en-US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90380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6 0 L -2.083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04167E-6 -2.59259E-6 L -1.04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7C396-4ABF-FD20-D2AA-A79548F2F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0EDF-7FF1-D14B-A0AA-50B7A096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Vector search strategies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16D4C22-B796-1409-742B-582A6CF7049D}"/>
              </a:ext>
            </a:extLst>
          </p:cNvPr>
          <p:cNvSpPr txBox="1">
            <a:spLocks/>
          </p:cNvSpPr>
          <p:nvPr/>
        </p:nvSpPr>
        <p:spPr>
          <a:xfrm>
            <a:off x="666394" y="1597031"/>
            <a:ext cx="5219700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ANN search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3B08F7-2B9C-9F63-C96C-005272C2573A}"/>
              </a:ext>
            </a:extLst>
          </p:cNvPr>
          <p:cNvSpPr txBox="1">
            <a:spLocks/>
          </p:cNvSpPr>
          <p:nvPr/>
        </p:nvSpPr>
        <p:spPr>
          <a:xfrm>
            <a:off x="588963" y="2081212"/>
            <a:ext cx="5644569" cy="20682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ANN = Approximate Nearest Neighbors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Fast vector search at scale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Uses HNSW, a graph method with excellent performance-recall profile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</a:rPr>
              <a:t>Fine control over index parameters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AE04804-5C6A-21D7-1A48-73F8D2A01F9D}"/>
              </a:ext>
            </a:extLst>
          </p:cNvPr>
          <p:cNvSpPr txBox="1">
            <a:spLocks/>
          </p:cNvSpPr>
          <p:nvPr/>
        </p:nvSpPr>
        <p:spPr>
          <a:xfrm>
            <a:off x="6305906" y="1597031"/>
            <a:ext cx="5219700" cy="4308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Exhaustive KNN search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04828E05-872C-4533-DBED-23FFDF094686}"/>
              </a:ext>
            </a:extLst>
          </p:cNvPr>
          <p:cNvSpPr txBox="1">
            <a:spLocks/>
          </p:cNvSpPr>
          <p:nvPr/>
        </p:nvSpPr>
        <p:spPr>
          <a:xfrm>
            <a:off x="6233531" y="2081212"/>
            <a:ext cx="5375857" cy="2068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KNN = K Nearest Neighbors</a:t>
            </a:r>
          </a:p>
          <a:p>
            <a:r>
              <a:rPr lang="en-US" sz="2200"/>
              <a:t>Per-query or built into schema</a:t>
            </a:r>
          </a:p>
          <a:p>
            <a:r>
              <a:rPr lang="en-US" sz="2200"/>
              <a:t>Useful to create recall baselines</a:t>
            </a:r>
          </a:p>
          <a:p>
            <a:r>
              <a:rPr lang="en-US" sz="2200"/>
              <a:t>Scenarios with highly selective filters</a:t>
            </a:r>
          </a:p>
          <a:p>
            <a:pPr lvl="1"/>
            <a:r>
              <a:rPr lang="en-US" sz="2200"/>
              <a:t>e.g., dense multi-tenant apps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1FF2557E-14BB-27EF-B951-2743DC7284F7}"/>
              </a:ext>
            </a:extLst>
          </p:cNvPr>
          <p:cNvSpPr txBox="1">
            <a:spLocks/>
          </p:cNvSpPr>
          <p:nvPr/>
        </p:nvSpPr>
        <p:spPr>
          <a:xfrm>
            <a:off x="588962" y="4393044"/>
            <a:ext cx="5214937" cy="1875995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 </a:t>
            </a:r>
            <a:r>
              <a:rPr lang="en-US" sz="1400" b="0">
                <a:solidFill>
                  <a:srgbClr val="8DC8E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sz="14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VectorizedQuery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search_vector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k_nearest_neighbors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fields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"embedding"</a:t>
            </a:r>
            <a:r>
              <a:rPr lang="en-US" sz="1400" b="0">
                <a:solidFill>
                  <a:srgbClr val="B1B3B3"/>
                </a:solidFill>
                <a:effectLst/>
                <a:latin typeface="Consolas" panose="020B0609020204030204" pitchFamily="49" charset="0"/>
              </a:rPr>
              <a:t>)])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3A155468-007A-1255-32C5-D1B9107E7326}"/>
              </a:ext>
            </a:extLst>
          </p:cNvPr>
          <p:cNvSpPr txBox="1">
            <a:spLocks/>
          </p:cNvSpPr>
          <p:nvPr/>
        </p:nvSpPr>
        <p:spPr>
          <a:xfrm>
            <a:off x="6388101" y="4393043"/>
            <a:ext cx="5214937" cy="1875995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9CDCFE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 =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sz="1400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CCCCCC"/>
                </a:solidFill>
                <a:latin typeface="Consolas" panose="020B0609020204030204" pitchFamily="49" charset="0"/>
              </a:rPr>
              <a:t>       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VectorizedQuery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>
                <a:solidFill>
                  <a:srgbClr val="9CDCFE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search_vector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en-US" sz="14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k_nearest_neighbors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fields</a:t>
            </a:r>
            <a:r>
              <a:rPr lang="en-US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"embedding"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exhaustive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)])</a:t>
            </a:r>
          </a:p>
        </p:txBody>
      </p:sp>
    </p:spTree>
    <p:extLst>
      <p:ext uri="{BB962C8B-B14F-4D97-AF65-F5344CB8AC3E}">
        <p14:creationId xmlns:p14="http://schemas.microsoft.com/office/powerpoint/2010/main" val="3382088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0F70DB-09CC-E5D6-97C9-0DC1E5E9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5A7-221A-2829-D07F-CD0B29566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Rich vector search query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CE59C-9608-0BD8-83D8-A41B94652575}"/>
              </a:ext>
            </a:extLst>
          </p:cNvPr>
          <p:cNvSpPr txBox="1">
            <a:spLocks/>
          </p:cNvSpPr>
          <p:nvPr/>
        </p:nvSpPr>
        <p:spPr>
          <a:xfrm>
            <a:off x="838201" y="1443917"/>
            <a:ext cx="4771490" cy="25730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tx1"/>
                </a:solidFill>
                <a:latin typeface="+mj-lt"/>
              </a:rPr>
              <a:t>Filtered vector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Scope to date ranges, categories, geographic distances, access control groups,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Rich filter expressions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Pre-/post-filtering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Pre-filter: great for selective filters, no recall disruption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Post-filter: better for low-selectivity filters,</a:t>
            </a:r>
            <a:br>
              <a:rPr lang="en-US" sz="1600"/>
            </a:br>
            <a:r>
              <a:rPr lang="en-US" sz="1600"/>
              <a:t>but watch for empty results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DBA9E22B-F9D9-2CDC-AF80-F17AE0BCD00E}"/>
              </a:ext>
            </a:extLst>
          </p:cNvPr>
          <p:cNvSpPr txBox="1">
            <a:spLocks/>
          </p:cNvSpPr>
          <p:nvPr/>
        </p:nvSpPr>
        <p:spPr>
          <a:xfrm>
            <a:off x="5917553" y="1647051"/>
            <a:ext cx="5864632" cy="2166744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9CDCFE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    None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top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>
                <a:solidFill>
                  <a:srgbClr val="CCCCCC"/>
                </a:solidFill>
              </a:rPr>
              <a:t>[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VectorizedQuery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vector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query_vector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rgbClr val="CCCCCC"/>
                </a:solidFill>
              </a:rPr>
              <a:t>    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k_nearest_neighbors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>
                <a:solidFill>
                  <a:srgbClr val="CCCCCC"/>
                </a:solidFill>
              </a:rPr>
              <a:t>           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"embedding"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)],</a:t>
            </a:r>
          </a:p>
          <a:p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vector_filter_mode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VectorFilterMode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PRE_FILTER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filter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</a:p>
          <a:p>
            <a:r>
              <a:rPr lang="en-US">
                <a:solidFill>
                  <a:srgbClr val="D4D4D4"/>
                </a:solidFill>
              </a:rPr>
              <a:t>    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"tag eq 'perks' and created 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gt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2023-11-15T00:00:00Z"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en-US">
              <a:solidFill>
                <a:srgbClr val="CCCCCC"/>
              </a:solidFill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A6FBC16F-5A94-7E83-A31A-6D986FE0CBCB}"/>
              </a:ext>
            </a:extLst>
          </p:cNvPr>
          <p:cNvSpPr txBox="1">
            <a:spLocks/>
          </p:cNvSpPr>
          <p:nvPr/>
        </p:nvSpPr>
        <p:spPr>
          <a:xfrm>
            <a:off x="5977058" y="4432014"/>
            <a:ext cx="5864632" cy="2166744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>
                <a:solidFill>
                  <a:srgbClr val="9CDCFE"/>
                </a:solidFill>
                <a:effectLst/>
                <a:latin typeface="Consolas" panose="020B0609020204030204" pitchFamily="49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/>
            </a:lvl9pPr>
          </a:lstStyle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search_client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        None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top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vector_queries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>
                <a:solidFill>
                  <a:srgbClr val="CCCCCC"/>
                </a:solidFill>
              </a:rPr>
              <a:t>	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VectorizedQuery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 vector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/>
              <a:t>query1,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err="1">
                <a:solidFill>
                  <a:srgbClr val="CE9178"/>
                </a:solidFill>
              </a:rPr>
              <a:t>body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_vector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>
                <a:solidFill>
                  <a:srgbClr val="CCCCCC"/>
                </a:solidFill>
              </a:rPr>
              <a:t>,</a:t>
            </a: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CCCCCC"/>
                </a:solidFill>
              </a:rPr>
              <a:t>     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k_nearest_neighbors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,),</a:t>
            </a:r>
          </a:p>
          <a:p>
            <a:r>
              <a:rPr lang="en-US">
                <a:solidFill>
                  <a:srgbClr val="CCCCCC"/>
                </a:solidFill>
              </a:rPr>
              <a:t>	</a:t>
            </a:r>
            <a:r>
              <a:rPr lang="en-US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VectorizedQuery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       vector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query2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fields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title_vector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>
                <a:solidFill>
                  <a:srgbClr val="CE9178"/>
                </a:solidFill>
              </a:rPr>
              <a:t>             </a:t>
            </a:r>
            <a:r>
              <a:rPr lang="en-US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k_nearest_neighbors</a:t>
            </a: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,)</a:t>
            </a:r>
          </a:p>
          <a:p>
            <a:r>
              <a:rPr lang="en-US">
                <a:solidFill>
                  <a:srgbClr val="CCCCCC"/>
                </a:solidFill>
              </a:rPr>
              <a:t>        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>
              <a:solidFill>
                <a:srgbClr val="CCCCCC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266449-F915-44A9-7BEF-04C794CBBC51}"/>
              </a:ext>
            </a:extLst>
          </p:cNvPr>
          <p:cNvSpPr txBox="1">
            <a:spLocks/>
          </p:cNvSpPr>
          <p:nvPr/>
        </p:nvSpPr>
        <p:spPr>
          <a:xfrm>
            <a:off x="833919" y="4435866"/>
            <a:ext cx="5507737" cy="1304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+mj-lt"/>
              </a:rPr>
              <a:t>Multi-vector scenarios</a:t>
            </a:r>
          </a:p>
          <a:p>
            <a:r>
              <a:rPr lang="en-US" sz="1800"/>
              <a:t>Multiple vector fields per document</a:t>
            </a:r>
          </a:p>
          <a:p>
            <a:r>
              <a:rPr lang="en-US" sz="1800"/>
              <a:t>Multi-vector queries</a:t>
            </a:r>
          </a:p>
          <a:p>
            <a:r>
              <a:rPr lang="en-US" sz="1800"/>
              <a:t>Can mix and match as needed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A4D7C2-352C-4E90-7897-7A878871E015}"/>
              </a:ext>
            </a:extLst>
          </p:cNvPr>
          <p:cNvSpPr txBox="1"/>
          <p:nvPr/>
        </p:nvSpPr>
        <p:spPr>
          <a:xfrm>
            <a:off x="833919" y="3936313"/>
            <a:ext cx="1094826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1"/>
            <a:r>
              <a:rPr lang="en-US" sz="18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Filters in vector queries</a:t>
            </a:r>
            <a:r>
              <a:rPr lang="en-US">
                <a:solidFill>
                  <a:srgbClr val="2454C3"/>
                </a:solidFill>
              </a:rPr>
              <a:t>   </a:t>
            </a:r>
            <a:r>
              <a:rPr lang="en-US"/>
              <a:t>(</a:t>
            </a:r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aisearch</a:t>
            </a:r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vectorfilters</a:t>
            </a:r>
            <a:r>
              <a:rPr lang="en-US"/>
              <a:t>)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40193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9A37-E399-2EC7-B531-1AC5133E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23C10-290A-05E8-87AC-4BC7A6A5D211}"/>
              </a:ext>
            </a:extLst>
          </p:cNvPr>
          <p:cNvSpPr txBox="1"/>
          <p:nvPr/>
        </p:nvSpPr>
        <p:spPr>
          <a:xfrm>
            <a:off x="548561" y="953036"/>
            <a:ext cx="10529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Hybrid search</a:t>
            </a:r>
          </a:p>
        </p:txBody>
      </p:sp>
    </p:spTree>
    <p:extLst>
      <p:ext uri="{BB962C8B-B14F-4D97-AF65-F5344CB8AC3E}">
        <p14:creationId xmlns:p14="http://schemas.microsoft.com/office/powerpoint/2010/main" val="386113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3A1FD-C93B-1F59-7641-0199DC4B5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A7FD-ECDD-6019-6054-EDC01328F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Optimal retrieval in Azure AI Search</a:t>
            </a:r>
          </a:p>
        </p:txBody>
      </p: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5ADEDC85-944F-B181-9331-55820A7D5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36221" y="1801354"/>
            <a:ext cx="5283851" cy="3898699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BAB75B-AE9C-B8B6-B3BE-F7F5A16894D9}"/>
              </a:ext>
            </a:extLst>
          </p:cNvPr>
          <p:cNvSpPr txBox="1">
            <a:spLocks/>
          </p:cNvSpPr>
          <p:nvPr/>
        </p:nvSpPr>
        <p:spPr>
          <a:xfrm>
            <a:off x="983749" y="4410429"/>
            <a:ext cx="5405634" cy="129266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sym typeface="Wingdings" panose="05000000000000000000" pitchFamily="2" charset="2"/>
              </a:rPr>
              <a:t>Identify good &amp; bad candidates</a:t>
            </a:r>
          </a:p>
          <a:p>
            <a:pPr lvl="1"/>
            <a:r>
              <a:rPr lang="en-US"/>
              <a:t>Normalized scores from semantic ranker</a:t>
            </a:r>
          </a:p>
          <a:p>
            <a:pPr lvl="1"/>
            <a:r>
              <a:rPr lang="en-US"/>
              <a:t>Exclude documents below a threshold</a:t>
            </a:r>
          </a:p>
          <a:p>
            <a:pPr marL="228600" lvl="1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CB88B4-F404-7B6D-374B-9403C68C0BA0}"/>
              </a:ext>
            </a:extLst>
          </p:cNvPr>
          <p:cNvSpPr txBox="1"/>
          <p:nvPr/>
        </p:nvSpPr>
        <p:spPr>
          <a:xfrm>
            <a:off x="1137862" y="6014806"/>
            <a:ext cx="10482210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2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Demo: Compare text, vector, hybrid, reranker</a:t>
            </a:r>
            <a:r>
              <a:rPr lang="en-US" sz="2000">
                <a:solidFill>
                  <a:srgbClr val="2454C3"/>
                </a:solidFill>
              </a:rPr>
              <a:t>       </a:t>
            </a:r>
            <a:r>
              <a:rPr lang="en-US" sz="2000">
                <a:latin typeface="Segoe UI_MSFontService"/>
                <a:cs typeface="Segoe UI"/>
              </a:rPr>
              <a:t>(</a:t>
            </a:r>
            <a:r>
              <a:rPr lang="en-US" sz="2000">
                <a:solidFill>
                  <a:srgbClr val="2454C3"/>
                </a:solidFill>
                <a:latin typeface="Segoe UI_MSFontService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aka.ms/aitour/search-relevance</a:t>
            </a:r>
            <a:r>
              <a:rPr lang="en-US" sz="2000">
                <a:latin typeface="Segoe UI_MSFontService"/>
                <a:cs typeface="Segoe UI"/>
              </a:rPr>
              <a:t>)</a:t>
            </a:r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AF731F-09C7-80FC-5F3C-BEF00B033E2A}"/>
              </a:ext>
            </a:extLst>
          </p:cNvPr>
          <p:cNvGrpSpPr/>
          <p:nvPr/>
        </p:nvGrpSpPr>
        <p:grpSpPr>
          <a:xfrm>
            <a:off x="6704479" y="2201506"/>
            <a:ext cx="4632322" cy="3141662"/>
            <a:chOff x="6542089" y="2281238"/>
            <a:chExt cx="4632322" cy="3141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7D25C4A-6AB3-FF0D-5F49-48EA6095B362}"/>
                </a:ext>
              </a:extLst>
            </p:cNvPr>
            <p:cNvGrpSpPr/>
            <p:nvPr/>
          </p:nvGrpSpPr>
          <p:grpSpPr>
            <a:xfrm>
              <a:off x="6542089" y="2281238"/>
              <a:ext cx="4632322" cy="3141662"/>
              <a:chOff x="1610020" y="4080092"/>
              <a:chExt cx="2863372" cy="2612848"/>
            </a:xfrm>
          </p:grpSpPr>
          <p:sp>
            <p:nvSpPr>
              <p:cNvPr id="24" name="Flowchart: Magnetic Disk 4">
                <a:extLst>
                  <a:ext uri="{FF2B5EF4-FFF2-40B4-BE49-F238E27FC236}">
                    <a16:creationId xmlns:a16="http://schemas.microsoft.com/office/drawing/2014/main" id="{1C1B0331-F0B3-AC23-DBFF-D6FBB7500DEF}"/>
                  </a:ext>
                </a:extLst>
              </p:cNvPr>
              <p:cNvSpPr/>
              <p:nvPr/>
            </p:nvSpPr>
            <p:spPr>
              <a:xfrm>
                <a:off x="1610020" y="5984255"/>
                <a:ext cx="1145936" cy="708685"/>
              </a:xfrm>
              <a:prstGeom prst="flowChartMagneticDisk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Vector</a:t>
                </a:r>
              </a:p>
            </p:txBody>
          </p:sp>
          <p:sp>
            <p:nvSpPr>
              <p:cNvPr id="25" name="Flowchart: Magnetic Disk 5">
                <a:extLst>
                  <a:ext uri="{FF2B5EF4-FFF2-40B4-BE49-F238E27FC236}">
                    <a16:creationId xmlns:a16="http://schemas.microsoft.com/office/drawing/2014/main" id="{C715EE87-82AC-4902-EF00-F0069B0C1117}"/>
                  </a:ext>
                </a:extLst>
              </p:cNvPr>
              <p:cNvSpPr/>
              <p:nvPr/>
            </p:nvSpPr>
            <p:spPr>
              <a:xfrm>
                <a:off x="3327456" y="5984255"/>
                <a:ext cx="1145936" cy="708685"/>
              </a:xfrm>
              <a:prstGeom prst="flowChartMagneticDisk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Keywords</a:t>
                </a:r>
              </a:p>
            </p:txBody>
          </p:sp>
          <p:sp>
            <p:nvSpPr>
              <p:cNvPr id="26" name="Rectangle: Rounded Corners 7">
                <a:extLst>
                  <a:ext uri="{FF2B5EF4-FFF2-40B4-BE49-F238E27FC236}">
                    <a16:creationId xmlns:a16="http://schemas.microsoft.com/office/drawing/2014/main" id="{95774A6C-019F-C41A-06E7-52B9D8C4E7D9}"/>
                  </a:ext>
                </a:extLst>
              </p:cNvPr>
              <p:cNvSpPr/>
              <p:nvPr/>
            </p:nvSpPr>
            <p:spPr>
              <a:xfrm>
                <a:off x="2346700" y="5050550"/>
                <a:ext cx="1393707" cy="708685"/>
              </a:xfrm>
              <a:prstGeom prst="roundRect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Fusion</a:t>
                </a:r>
                <a:br>
                  <a:rPr lang="en-US"/>
                </a:br>
                <a:r>
                  <a:rPr lang="en-US" sz="1400"/>
                  <a:t>(RRF)</a:t>
                </a:r>
                <a:endParaRPr lang="en-US"/>
              </a:p>
            </p:txBody>
          </p:sp>
          <p:sp>
            <p:nvSpPr>
              <p:cNvPr id="27" name="Rectangle: Rounded Corners 8">
                <a:extLst>
                  <a:ext uri="{FF2B5EF4-FFF2-40B4-BE49-F238E27FC236}">
                    <a16:creationId xmlns:a16="http://schemas.microsoft.com/office/drawing/2014/main" id="{BC5CE7E2-D6B7-35D1-97D4-428EBA2FA624}"/>
                  </a:ext>
                </a:extLst>
              </p:cNvPr>
              <p:cNvSpPr/>
              <p:nvPr/>
            </p:nvSpPr>
            <p:spPr>
              <a:xfrm>
                <a:off x="2346700" y="4080092"/>
                <a:ext cx="1393707" cy="708685"/>
              </a:xfrm>
              <a:prstGeom prst="roundRect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Reranking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5D12825F-E405-DB2E-D033-4CCD546E00D1}"/>
                  </a:ext>
                </a:extLst>
              </p:cNvPr>
              <p:cNvCxnSpPr>
                <a:cxnSpLocks/>
                <a:stCxn id="26" idx="0"/>
                <a:endCxn id="27" idx="2"/>
              </p:cNvCxnSpPr>
              <p:nvPr/>
            </p:nvCxnSpPr>
            <p:spPr>
              <a:xfrm flipV="1">
                <a:off x="3043554" y="4788777"/>
                <a:ext cx="0" cy="261773"/>
              </a:xfrm>
              <a:prstGeom prst="straightConnector1">
                <a:avLst/>
              </a:prstGeom>
              <a:ln w="19050" cap="rnd">
                <a:solidFill>
                  <a:srgbClr val="7030A0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Connector: Elbow 22">
              <a:extLst>
                <a:ext uri="{FF2B5EF4-FFF2-40B4-BE49-F238E27FC236}">
                  <a16:creationId xmlns:a16="http://schemas.microsoft.com/office/drawing/2014/main" id="{9FAE93C4-B4F3-F14A-3775-79E525E61D1E}"/>
                </a:ext>
              </a:extLst>
            </p:cNvPr>
            <p:cNvCxnSpPr>
              <a:stCxn id="24" idx="1"/>
              <a:endCxn id="26" idx="2"/>
            </p:cNvCxnSpPr>
            <p:nvPr/>
          </p:nvCxnSpPr>
          <p:spPr>
            <a:xfrm rot="5400000" flipH="1" flipV="1">
              <a:off x="8029854" y="3739399"/>
              <a:ext cx="270561" cy="1392210"/>
            </a:xfrm>
            <a:prstGeom prst="bentConnector3">
              <a:avLst/>
            </a:prstGeom>
            <a:ln w="19050" cap="rnd">
              <a:solidFill>
                <a:srgbClr val="7030A0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3">
              <a:extLst>
                <a:ext uri="{FF2B5EF4-FFF2-40B4-BE49-F238E27FC236}">
                  <a16:creationId xmlns:a16="http://schemas.microsoft.com/office/drawing/2014/main" id="{7F70FC50-CC4E-0C52-AF86-9CD91C97B4E4}"/>
                </a:ext>
              </a:extLst>
            </p:cNvPr>
            <p:cNvCxnSpPr>
              <a:cxnSpLocks/>
              <a:stCxn id="25" idx="1"/>
              <a:endCxn id="26" idx="2"/>
            </p:cNvCxnSpPr>
            <p:nvPr/>
          </p:nvCxnSpPr>
          <p:spPr>
            <a:xfrm rot="16200000" flipV="1">
              <a:off x="9419076" y="3742387"/>
              <a:ext cx="270561" cy="1386233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rgbClr val="7030A0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85E4DBB-06CC-1DF7-E3C5-D02091886A6C}"/>
              </a:ext>
            </a:extLst>
          </p:cNvPr>
          <p:cNvSpPr txBox="1">
            <a:spLocks/>
          </p:cNvSpPr>
          <p:nvPr/>
        </p:nvSpPr>
        <p:spPr>
          <a:xfrm>
            <a:off x="945222" y="1941358"/>
            <a:ext cx="5075903" cy="24929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sym typeface="Wingdings" panose="05000000000000000000" pitchFamily="2" charset="2"/>
              </a:rPr>
              <a:t>Complete search stacks do better:</a:t>
            </a:r>
          </a:p>
          <a:p>
            <a:pPr lvl="1"/>
            <a:endParaRPr lang="en-US" sz="2200"/>
          </a:p>
          <a:p>
            <a:pPr lvl="1"/>
            <a:r>
              <a:rPr lang="en-US" sz="2200"/>
              <a:t>Hybrid retrieval (keywords + vectors) &gt; pure-vector or keyword</a:t>
            </a:r>
          </a:p>
          <a:p>
            <a:pPr lvl="1"/>
            <a:endParaRPr lang="en-US" sz="2200"/>
          </a:p>
          <a:p>
            <a:pPr lvl="1"/>
            <a:r>
              <a:rPr lang="en-US" sz="2200"/>
              <a:t>Hybrid + Reranking &gt; Hybrid</a:t>
            </a:r>
          </a:p>
          <a:p>
            <a:pPr marL="228600"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9369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FA77FC-559E-BD16-14D7-311A85599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35A3-E3A8-8224-AED5-9DD231ABD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Retrieval relevance across methods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3EA10FD-C5EB-FCB5-048D-B105A953469B}"/>
              </a:ext>
            </a:extLst>
          </p:cNvPr>
          <p:cNvGrpSpPr/>
          <p:nvPr/>
        </p:nvGrpSpPr>
        <p:grpSpPr>
          <a:xfrm>
            <a:off x="838200" y="1476094"/>
            <a:ext cx="11021568" cy="4515542"/>
            <a:chOff x="585216" y="1753496"/>
            <a:chExt cx="11021568" cy="4515542"/>
          </a:xfrm>
        </p:grpSpPr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0AD1D1D6-48C4-89CB-858C-BEAD84175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5218" y="1753496"/>
              <a:ext cx="11021566" cy="4515542"/>
            </a:xfrm>
            <a:prstGeom prst="roundRect">
              <a:avLst>
                <a:gd name="adj" fmla="val 2312"/>
              </a:avLst>
            </a:prstGeom>
            <a:solidFill>
              <a:srgbClr val="FFFFFF">
                <a:lumMod val="9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endParaRPr>
            </a:p>
          </p:txBody>
        </p:sp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27448005-13DB-53E4-3676-89F70A555FA7}"/>
                </a:ext>
              </a:extLst>
            </p:cNvPr>
            <p:cNvGraphicFramePr/>
            <p:nvPr/>
          </p:nvGraphicFramePr>
          <p:xfrm>
            <a:off x="585216" y="1753496"/>
            <a:ext cx="10855486" cy="42808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4F669F-7F41-65D0-9D93-2B74AEC94B2D}"/>
              </a:ext>
            </a:extLst>
          </p:cNvPr>
          <p:cNvSpPr txBox="1"/>
          <p:nvPr/>
        </p:nvSpPr>
        <p:spPr>
          <a:xfrm>
            <a:off x="974956" y="6185098"/>
            <a:ext cx="1058197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454C3"/>
                </a:solidFill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Outperforming vector search with hybrid + reranking</a:t>
            </a:r>
            <a:r>
              <a:rPr lang="en-US" sz="2000" kern="0">
                <a:solidFill>
                  <a:srgbClr val="2454C3"/>
                </a:solidFill>
              </a:rPr>
              <a:t>      </a:t>
            </a:r>
            <a:r>
              <a:rPr lang="en-US" sz="2000" kern="0"/>
              <a:t>(</a:t>
            </a:r>
            <a:r>
              <a:rPr lang="en-US" sz="2000" kern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aka.ms/ragrelevance</a:t>
            </a:r>
            <a:r>
              <a:rPr lang="en-US" sz="2000" kern="0"/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31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F2786-C646-D614-A68F-5B64B3379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F82-E774-27D1-B824-9824E0FC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Impact of query types on relevance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4DA5-67C1-5C01-5FA0-004CE30A496F}"/>
              </a:ext>
            </a:extLst>
          </p:cNvPr>
          <p:cNvSpPr txBox="1"/>
          <p:nvPr/>
        </p:nvSpPr>
        <p:spPr>
          <a:xfrm>
            <a:off x="838199" y="6250847"/>
            <a:ext cx="10581973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u="none" strike="noStrike" cap="none" spc="0" normalizeH="0" baseline="0">
                <a:ln>
                  <a:noFill/>
                </a:ln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2454C3"/>
                </a:solidFill>
                <a:effectLst/>
                <a:uLnTx/>
                <a:uFillTx/>
                <a:ea typeface="Yu Gothic" panose="020B0400000000000000" pitchFamily="34" charset="-128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Outperforming vector search with hybrid + reranking</a:t>
            </a:r>
            <a:r>
              <a:rPr lang="en-US" sz="2000" kern="0">
                <a:solidFill>
                  <a:srgbClr val="2454C3"/>
                </a:solidFill>
              </a:rPr>
              <a:t>      </a:t>
            </a:r>
            <a:r>
              <a:rPr lang="en-US" sz="2000" kern="0"/>
              <a:t>(</a:t>
            </a:r>
            <a:r>
              <a:rPr lang="en-US" sz="2000" kern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aka.ms/ragrelevance</a:t>
            </a:r>
            <a:r>
              <a:rPr lang="en-US" sz="2000" kern="0"/>
              <a:t>)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Yu Gothic" panose="020B0400000000000000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604F764-BBED-6745-5AC4-24A3F2AFE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993342"/>
              </p:ext>
            </p:extLst>
          </p:nvPr>
        </p:nvGraphicFramePr>
        <p:xfrm>
          <a:off x="838200" y="1551287"/>
          <a:ext cx="10581974" cy="4578829"/>
        </p:xfrm>
        <a:graphic>
          <a:graphicData uri="http://schemas.openxmlformats.org/drawingml/2006/table">
            <a:tbl>
              <a:tblPr firstRow="1" bandRow="1"/>
              <a:tblGrid>
                <a:gridCol w="3132090">
                  <a:extLst>
                    <a:ext uri="{9D8B030D-6E8A-4147-A177-3AD203B41FA5}">
                      <a16:colId xmlns:a16="http://schemas.microsoft.com/office/drawing/2014/main" val="501489503"/>
                    </a:ext>
                  </a:extLst>
                </a:gridCol>
                <a:gridCol w="1862471">
                  <a:extLst>
                    <a:ext uri="{9D8B030D-6E8A-4147-A177-3AD203B41FA5}">
                      <a16:colId xmlns:a16="http://schemas.microsoft.com/office/drawing/2014/main" val="2715735881"/>
                    </a:ext>
                  </a:extLst>
                </a:gridCol>
                <a:gridCol w="1862471">
                  <a:extLst>
                    <a:ext uri="{9D8B030D-6E8A-4147-A177-3AD203B41FA5}">
                      <a16:colId xmlns:a16="http://schemas.microsoft.com/office/drawing/2014/main" val="3018410819"/>
                    </a:ext>
                  </a:extLst>
                </a:gridCol>
                <a:gridCol w="1862471">
                  <a:extLst>
                    <a:ext uri="{9D8B030D-6E8A-4147-A177-3AD203B41FA5}">
                      <a16:colId xmlns:a16="http://schemas.microsoft.com/office/drawing/2014/main" val="1454691429"/>
                    </a:ext>
                  </a:extLst>
                </a:gridCol>
                <a:gridCol w="1862471">
                  <a:extLst>
                    <a:ext uri="{9D8B030D-6E8A-4147-A177-3AD203B41FA5}">
                      <a16:colId xmlns:a16="http://schemas.microsoft.com/office/drawing/2014/main" val="2496674081"/>
                    </a:ext>
                  </a:extLst>
                </a:gridCol>
              </a:tblGrid>
              <a:tr h="702062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Query type</a:t>
                      </a:r>
                    </a:p>
                  </a:txBody>
                  <a:tcPr marL="6829" marR="6829" marT="682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Keyword</a:t>
                      </a:r>
                      <a:b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[NDCG@3]</a:t>
                      </a:r>
                    </a:p>
                  </a:txBody>
                  <a:tcPr marL="6829" marR="6829" marT="68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Vector</a:t>
                      </a:r>
                      <a:b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[NDCG@3]</a:t>
                      </a:r>
                    </a:p>
                  </a:txBody>
                  <a:tcPr marL="6829" marR="6829" marT="68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Hybrid</a:t>
                      </a:r>
                      <a:b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[NDCG@3]</a:t>
                      </a:r>
                    </a:p>
                  </a:txBody>
                  <a:tcPr marL="6829" marR="6829" marT="68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Hybrid +</a:t>
                      </a:r>
                      <a:b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Semantic ranker </a:t>
                      </a:r>
                      <a:b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</a:br>
                      <a:r>
                        <a:rPr lang="en-US" sz="1800" b="1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[NDCG@3]</a:t>
                      </a:r>
                    </a:p>
                  </a:txBody>
                  <a:tcPr marL="6829" marR="6829" marT="68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548707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Concept seeking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45.8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582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46.3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59.6 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70592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Fact seeking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37.8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87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984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984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63.4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62768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Exact snippet search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6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41.5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60.8 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D9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6186100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Web search-like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41.8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68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46.3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6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3E884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58.9 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60461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Keyword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79.2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66.9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0D0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376099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Low query/doc term overlap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9272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17C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C17B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9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409834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Queries with misspellings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28.8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A776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C7E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40.6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27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54.6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1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340230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Long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42.7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41.6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D57F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48.1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B84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59.4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B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1830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Medium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97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44.7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46.7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67374"/>
                  </a:ext>
                </a:extLst>
              </a:tr>
              <a:tr h="374904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l" fontAlgn="b"/>
                      <a:r>
                        <a:rPr lang="en-US" sz="1800" b="0" i="0" u="none" strike="noStrike">
                          <a:solidFill>
                            <a:schemeClr val="tx1"/>
                          </a:solidFill>
                          <a:effectLst/>
                          <a:latin typeface="Aptos Narrow" panose="020B0004020202020204" pitchFamily="34" charset="0"/>
                        </a:rPr>
                        <a:t>  Short queries</a:t>
                      </a:r>
                    </a:p>
                  </a:txBody>
                  <a:tcPr marL="6829" marR="6829" marT="682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53.1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3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38.8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B7D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483"/>
                    </a:solidFill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63.9</a:t>
                      </a:r>
                    </a:p>
                  </a:txBody>
                  <a:tcPr marL="6829" marR="6829" marT="68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F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223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771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5A16D-648C-D975-C6E1-8F87EC7D4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616FE8-ADC5-C77E-B87F-3DECAB4EDE67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AI search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indexing</a:t>
            </a:r>
          </a:p>
        </p:txBody>
      </p:sp>
    </p:spTree>
    <p:extLst>
      <p:ext uri="{BB962C8B-B14F-4D97-AF65-F5344CB8AC3E}">
        <p14:creationId xmlns:p14="http://schemas.microsoft.com/office/powerpoint/2010/main" val="276511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1AF0B-7AFE-063B-8E56-D08D56671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667B-7C99-4C1B-32AC-60499177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Manual indexing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A366B-D803-37BB-BC9C-F78C9977F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7519"/>
            <a:ext cx="10836350" cy="58839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/>
              <a:t>You can use the SDK to write your own code to add data to an index.</a:t>
            </a:r>
          </a:p>
          <a:p>
            <a:pPr marL="0" indent="0">
              <a:buNone/>
            </a:pPr>
            <a:endParaRPr lang="en-US" sz="3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14A2A9-3E7F-BB9A-439B-6F37E153CBA4}"/>
              </a:ext>
            </a:extLst>
          </p:cNvPr>
          <p:cNvSpPr txBox="1"/>
          <p:nvPr/>
        </p:nvSpPr>
        <p:spPr>
          <a:xfrm>
            <a:off x="840857" y="5267599"/>
            <a:ext cx="1036054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Data ingestion guide: Adding documents</a:t>
            </a:r>
            <a:r>
              <a:rPr lang="en-US" sz="2400">
                <a:solidFill>
                  <a:srgbClr val="2454C3"/>
                </a:solidFill>
              </a:rPr>
              <a:t>    </a:t>
            </a:r>
            <a:r>
              <a:rPr lang="en-US" sz="24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aka.ms/ragchat/add-data</a:t>
            </a:r>
            <a:endParaRPr lang="en-US" sz="2400">
              <a:solidFill>
                <a:srgbClr val="2454C3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D20D56-2011-C32C-B3E9-E4DE49EC00C1}"/>
              </a:ext>
            </a:extLst>
          </p:cNvPr>
          <p:cNvGrpSpPr/>
          <p:nvPr/>
        </p:nvGrpSpPr>
        <p:grpSpPr>
          <a:xfrm>
            <a:off x="3122481" y="2307117"/>
            <a:ext cx="1149878" cy="1440241"/>
            <a:chOff x="6706483" y="8368665"/>
            <a:chExt cx="2576259" cy="3112239"/>
          </a:xfrm>
        </p:grpSpPr>
        <p:pic>
          <p:nvPicPr>
            <p:cNvPr id="6" name="Graphic 16">
              <a:extLst>
                <a:ext uri="{FF2B5EF4-FFF2-40B4-BE49-F238E27FC236}">
                  <a16:creationId xmlns:a16="http://schemas.microsoft.com/office/drawing/2014/main" id="{DCC50491-8744-D64F-25F4-0C076F8920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06483" y="8368665"/>
              <a:ext cx="2457747" cy="2457450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656BB1D8-9BE2-7A15-FA51-77E6A91319F5}"/>
                </a:ext>
              </a:extLst>
            </p:cNvPr>
            <p:cNvSpPr txBox="1">
              <a:spLocks/>
            </p:cNvSpPr>
            <p:nvPr/>
          </p:nvSpPr>
          <p:spPr>
            <a:xfrm>
              <a:off x="6882872" y="10758678"/>
              <a:ext cx="23998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>
                  <a:cs typeface="Segoe UI Semilight"/>
                </a:rPr>
                <a:t>Azure Storage</a:t>
              </a:r>
              <a:endParaRPr lang="en-US" sz="1800">
                <a:cs typeface="Arial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F5E828-74C5-EEDB-4B8A-42E315F2F014}"/>
              </a:ext>
            </a:extLst>
          </p:cNvPr>
          <p:cNvGrpSpPr/>
          <p:nvPr/>
        </p:nvGrpSpPr>
        <p:grpSpPr>
          <a:xfrm>
            <a:off x="4695029" y="2470931"/>
            <a:ext cx="1461506" cy="1644900"/>
            <a:chOff x="10514258" y="8622030"/>
            <a:chExt cx="3274451" cy="3554490"/>
          </a:xfrm>
        </p:grpSpPr>
        <p:pic>
          <p:nvPicPr>
            <p:cNvPr id="9" name="Graphic 19">
              <a:extLst>
                <a:ext uri="{FF2B5EF4-FFF2-40B4-BE49-F238E27FC236}">
                  <a16:creationId xmlns:a16="http://schemas.microsoft.com/office/drawing/2014/main" id="{DC5C1FB8-93B9-D555-05CF-7E7D08D42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978052" y="8622030"/>
              <a:ext cx="1909036" cy="1908810"/>
            </a:xfrm>
            <a:prstGeom prst="rect">
              <a:avLst/>
            </a:prstGeom>
          </p:spPr>
        </p:pic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795E78C0-1E28-4DA0-323C-AE109B53B9BA}"/>
                </a:ext>
              </a:extLst>
            </p:cNvPr>
            <p:cNvSpPr txBox="1">
              <a:spLocks/>
            </p:cNvSpPr>
            <p:nvPr/>
          </p:nvSpPr>
          <p:spPr>
            <a:xfrm>
              <a:off x="10514258" y="10737724"/>
              <a:ext cx="3274451" cy="143879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>
                  <a:cs typeface="Segoe UI Semilight"/>
                </a:rPr>
                <a:t>Document</a:t>
              </a:r>
              <a:endParaRPr lang="en-US" sz="1800">
                <a:cs typeface="Arial"/>
              </a:endParaRPr>
            </a:p>
            <a:p>
              <a:pPr defTabSz="1865484">
                <a:defRPr/>
              </a:pPr>
              <a:r>
                <a:rPr lang="en-US" sz="1800">
                  <a:cs typeface="Segoe UI Semilight"/>
                </a:rPr>
                <a:t>Intelligence</a:t>
              </a:r>
              <a:endParaRPr lang="en-US" sz="1800">
                <a:cs typeface="Arial"/>
              </a:endParaRPr>
            </a:p>
          </p:txBody>
        </p:sp>
      </p:grp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A3DE73E-D8BF-97BC-C39A-DAA6F1D3CBEA}"/>
              </a:ext>
            </a:extLst>
          </p:cNvPr>
          <p:cNvSpPr txBox="1">
            <a:spLocks/>
          </p:cNvSpPr>
          <p:nvPr/>
        </p:nvSpPr>
        <p:spPr>
          <a:xfrm>
            <a:off x="751571" y="3580247"/>
            <a:ext cx="2197874" cy="46166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400">
                <a:cs typeface="Segoe UI Semilight"/>
              </a:rPr>
              <a:t>Example:</a:t>
            </a:r>
          </a:p>
          <a:p>
            <a:pPr marL="0" indent="0" algn="ctr" defTabSz="1865484">
              <a:buNone/>
              <a:defRPr/>
            </a:pPr>
            <a:r>
              <a:rPr lang="en-US" sz="2400" err="1">
                <a:cs typeface="Segoe UI Semilight"/>
              </a:rPr>
              <a:t>prepdocs.py</a:t>
            </a:r>
            <a:endParaRPr lang="en-US" sz="2400">
              <a:cs typeface="Arial"/>
            </a:endParaRPr>
          </a:p>
        </p:txBody>
      </p:sp>
      <p:pic>
        <p:nvPicPr>
          <p:cNvPr id="12" name="Graphic 24">
            <a:extLst>
              <a:ext uri="{FF2B5EF4-FFF2-40B4-BE49-F238E27FC236}">
                <a16:creationId xmlns:a16="http://schemas.microsoft.com/office/drawing/2014/main" id="{7123A01D-A35D-F957-3DD2-56E38917FF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52444" y="2406999"/>
            <a:ext cx="904646" cy="947266"/>
          </a:xfrm>
          <a:prstGeom prst="rect">
            <a:avLst/>
          </a:prstGeom>
        </p:spPr>
      </p:pic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20174523-CCED-2C40-3043-CE0D51061956}"/>
              </a:ext>
            </a:extLst>
          </p:cNvPr>
          <p:cNvSpPr txBox="1">
            <a:spLocks/>
          </p:cNvSpPr>
          <p:nvPr/>
        </p:nvSpPr>
        <p:spPr>
          <a:xfrm>
            <a:off x="7592793" y="3446248"/>
            <a:ext cx="964298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Azure OpenAI</a:t>
            </a:r>
            <a:endParaRPr lang="en-US" sz="1800"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CCF6B-5EFC-54B0-32F3-4CA2BF666623}"/>
              </a:ext>
            </a:extLst>
          </p:cNvPr>
          <p:cNvGrpSpPr/>
          <p:nvPr/>
        </p:nvGrpSpPr>
        <p:grpSpPr>
          <a:xfrm>
            <a:off x="9095372" y="2307118"/>
            <a:ext cx="1185421" cy="1783275"/>
            <a:chOff x="17833125" y="8247189"/>
            <a:chExt cx="2655893" cy="3853506"/>
          </a:xfrm>
        </p:grpSpPr>
        <p:pic>
          <p:nvPicPr>
            <p:cNvPr id="15" name="Graphic 27">
              <a:extLst>
                <a:ext uri="{FF2B5EF4-FFF2-40B4-BE49-F238E27FC236}">
                  <a16:creationId xmlns:a16="http://schemas.microsoft.com/office/drawing/2014/main" id="{8E8C0B16-123B-9B23-73E9-3F8FF296A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833125" y="8247189"/>
              <a:ext cx="2655892" cy="2655571"/>
            </a:xfrm>
            <a:prstGeom prst="rect">
              <a:avLst/>
            </a:prstGeom>
          </p:spPr>
        </p:pic>
        <p:sp>
          <p:nvSpPr>
            <p:cNvPr id="16" name="Text Placeholder 5">
              <a:extLst>
                <a:ext uri="{FF2B5EF4-FFF2-40B4-BE49-F238E27FC236}">
                  <a16:creationId xmlns:a16="http://schemas.microsoft.com/office/drawing/2014/main" id="{5A1710EE-E55A-1D49-9FB7-ABF69129B583}"/>
                </a:ext>
              </a:extLst>
            </p:cNvPr>
            <p:cNvSpPr txBox="1">
              <a:spLocks/>
            </p:cNvSpPr>
            <p:nvPr/>
          </p:nvSpPr>
          <p:spPr>
            <a:xfrm>
              <a:off x="17882727" y="10701528"/>
              <a:ext cx="2606291" cy="139916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cs typeface="Segoe UI Semilight"/>
                </a:rPr>
                <a:t>Azure</a:t>
              </a:r>
              <a:endParaRPr lang="en-US" sz="1800">
                <a:cs typeface="Arial"/>
              </a:endParaRPr>
            </a:p>
            <a:p>
              <a:pPr algn="ctr" defTabSz="1865484">
                <a:defRPr/>
              </a:pPr>
              <a:r>
                <a:rPr lang="en-US" sz="1800">
                  <a:cs typeface="Segoe UI Semilight"/>
                </a:rPr>
                <a:t>AI Search</a:t>
              </a:r>
              <a:endParaRPr lang="en-US" sz="1800">
                <a:cs typeface="Arial"/>
              </a:endParaRPr>
            </a:p>
          </p:txBody>
        </p:sp>
      </p:grpSp>
      <p:sp>
        <p:nvSpPr>
          <p:cNvPr id="17" name="Arrow: Right 14">
            <a:extLst>
              <a:ext uri="{FF2B5EF4-FFF2-40B4-BE49-F238E27FC236}">
                <a16:creationId xmlns:a16="http://schemas.microsoft.com/office/drawing/2014/main" id="{C62B0758-9A75-A600-547B-68A943F6F20F}"/>
              </a:ext>
            </a:extLst>
          </p:cNvPr>
          <p:cNvSpPr/>
          <p:nvPr/>
        </p:nvSpPr>
        <p:spPr bwMode="auto">
          <a:xfrm flipV="1">
            <a:off x="3001399" y="4076020"/>
            <a:ext cx="7629238" cy="151814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E1949FC-1D85-190E-ED93-84DCF917A3FD}"/>
              </a:ext>
            </a:extLst>
          </p:cNvPr>
          <p:cNvSpPr txBox="1">
            <a:spLocks/>
          </p:cNvSpPr>
          <p:nvPr/>
        </p:nvSpPr>
        <p:spPr>
          <a:xfrm>
            <a:off x="7592792" y="4237447"/>
            <a:ext cx="1651939" cy="77776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Computes embeddings</a:t>
            </a:r>
            <a:endParaRPr lang="en-US" sz="180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838C253-DED7-8481-C984-B511B2BD8D3D}"/>
              </a:ext>
            </a:extLst>
          </p:cNvPr>
          <p:cNvSpPr txBox="1">
            <a:spLocks/>
          </p:cNvSpPr>
          <p:nvPr/>
        </p:nvSpPr>
        <p:spPr>
          <a:xfrm>
            <a:off x="9273771" y="4253681"/>
            <a:ext cx="1486134" cy="6950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Stores in index</a:t>
            </a:r>
            <a:endParaRPr lang="en-US" sz="1800">
              <a:latin typeface="Segoe UI"/>
              <a:cs typeface="Segoe UI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F0AFF31-D97A-7B24-C126-1658BDCFFBBD}"/>
              </a:ext>
            </a:extLst>
          </p:cNvPr>
          <p:cNvSpPr txBox="1">
            <a:spLocks/>
          </p:cNvSpPr>
          <p:nvPr/>
        </p:nvSpPr>
        <p:spPr>
          <a:xfrm>
            <a:off x="4630786" y="4253681"/>
            <a:ext cx="1775264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Extracts data from PDFs</a:t>
            </a:r>
            <a:endParaRPr lang="en-US" sz="1800">
              <a:latin typeface="Segoe UI"/>
              <a:cs typeface="Segoe UI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4DA46854-ED98-9669-5069-2090E1759A9E}"/>
              </a:ext>
            </a:extLst>
          </p:cNvPr>
          <p:cNvSpPr txBox="1">
            <a:spLocks/>
          </p:cNvSpPr>
          <p:nvPr/>
        </p:nvSpPr>
        <p:spPr>
          <a:xfrm>
            <a:off x="6184604" y="4261311"/>
            <a:ext cx="1372007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Splits data</a:t>
            </a:r>
          </a:p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into chunks</a:t>
            </a:r>
            <a:endParaRPr lang="en-US" sz="1800">
              <a:latin typeface="Segoe UI"/>
              <a:cs typeface="Segoe UI"/>
            </a:endParaRPr>
          </a:p>
        </p:txBody>
      </p:sp>
      <p:pic>
        <p:nvPicPr>
          <p:cNvPr id="22" name="Picture 2" descr="Python Software Foundation">
            <a:extLst>
              <a:ext uri="{FF2B5EF4-FFF2-40B4-BE49-F238E27FC236}">
                <a16:creationId xmlns:a16="http://schemas.microsoft.com/office/drawing/2014/main" id="{A8F4CBA6-A2D7-6944-1FAF-B635B413E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6170431" y="2275910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D5022C8-718B-CC3B-B157-294686766B0C}"/>
              </a:ext>
            </a:extLst>
          </p:cNvPr>
          <p:cNvSpPr txBox="1">
            <a:spLocks/>
          </p:cNvSpPr>
          <p:nvPr/>
        </p:nvSpPr>
        <p:spPr>
          <a:xfrm>
            <a:off x="6272717" y="3488125"/>
            <a:ext cx="1069935" cy="46924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Python</a:t>
            </a:r>
            <a:endParaRPr lang="en-US" sz="1800">
              <a:cs typeface="Arial"/>
            </a:endParaRP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1517FE43-6465-1563-39DB-0C9ABD20627F}"/>
              </a:ext>
            </a:extLst>
          </p:cNvPr>
          <p:cNvSpPr txBox="1">
            <a:spLocks/>
          </p:cNvSpPr>
          <p:nvPr/>
        </p:nvSpPr>
        <p:spPr>
          <a:xfrm>
            <a:off x="3122481" y="4305206"/>
            <a:ext cx="1775264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>
                <a:latin typeface="Segoe UI"/>
                <a:cs typeface="Segoe UI Semilight"/>
              </a:rPr>
              <a:t>Stores PDFs</a:t>
            </a:r>
            <a:endParaRPr lang="en-US" sz="1800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74659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67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6FA8CD-9C52-A4A5-0A27-C294BBB3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1309-0621-50B8-5250-1440784A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Cloud-based indexing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62DFE-90D5-9B40-14B9-E0C659D56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59" y="1547176"/>
            <a:ext cx="10836350" cy="9330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/>
              <a:t>Indexers</a:t>
            </a:r>
            <a:r>
              <a:rPr lang="en-US" sz="3000"/>
              <a:t>: Connect the search service to a cloud data source, and it will index the data periodically or on a trigger.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EB4647-DC2B-3AFE-A937-6C759AB215DD}"/>
              </a:ext>
            </a:extLst>
          </p:cNvPr>
          <p:cNvSpPr txBox="1"/>
          <p:nvPr/>
        </p:nvSpPr>
        <p:spPr>
          <a:xfrm>
            <a:off x="1052213" y="3728333"/>
            <a:ext cx="3747734" cy="2031325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Blob Storage</a:t>
            </a:r>
            <a:endParaRPr lang="en-US" b="0" i="0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Cosmos DB</a:t>
            </a:r>
            <a:endParaRPr lang="en-US" b="0" i="0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Data Lake Storage Gen2</a:t>
            </a:r>
            <a:endParaRPr lang="en-US" b="0" i="0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SQL Database</a:t>
            </a:r>
            <a:endParaRPr lang="en-US" b="0" i="0" u="none" strike="noStrike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SharePoint in Microsoft 365</a:t>
            </a:r>
            <a:endParaRPr lang="en-US" b="0" i="0" u="none" strike="noStrike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7030A0"/>
                </a:solidFill>
                <a:effectLst/>
                <a:latin typeface="Segoe UI" panose="020B050204020402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Cosmos DB for MongoDB</a:t>
            </a:r>
            <a:endParaRPr lang="en-US" b="0" i="0" u="none" strike="noStrike">
              <a:solidFill>
                <a:srgbClr val="7030A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solidFill>
                  <a:srgbClr val="7030A0"/>
                </a:solidFill>
                <a:effectLst/>
                <a:latin typeface="Segoe UI" panose="020B0502040204020203" pitchFamily="34" charset="0"/>
              </a:rPr>
              <a:t>…and more! 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C6E72C0-FAA2-498F-EE2F-E22449338A49}"/>
              </a:ext>
            </a:extLst>
          </p:cNvPr>
          <p:cNvSpPr/>
          <p:nvPr/>
        </p:nvSpPr>
        <p:spPr>
          <a:xfrm>
            <a:off x="1025434" y="2640393"/>
            <a:ext cx="1900646" cy="93306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 source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6104E7E-CC7B-852B-68D3-C2227E3E57CB}"/>
              </a:ext>
            </a:extLst>
          </p:cNvPr>
          <p:cNvSpPr/>
          <p:nvPr/>
        </p:nvSpPr>
        <p:spPr>
          <a:xfrm>
            <a:off x="4990882" y="2640393"/>
            <a:ext cx="1900646" cy="933061"/>
          </a:xfrm>
          <a:prstGeom prst="roundRect">
            <a:avLst/>
          </a:prstGeom>
          <a:solidFill>
            <a:srgbClr val="3333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Indexer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47FD259-27EB-BB0D-65E8-BA7164622905}"/>
              </a:ext>
            </a:extLst>
          </p:cNvPr>
          <p:cNvSpPr/>
          <p:nvPr/>
        </p:nvSpPr>
        <p:spPr>
          <a:xfrm>
            <a:off x="8956330" y="2640393"/>
            <a:ext cx="1900646" cy="93306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Target Index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512C53-FA3F-C554-CDAC-EAC3AC057255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2926080" y="3106924"/>
            <a:ext cx="20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FBF459-91C3-E922-6F27-867B2185E41F}"/>
              </a:ext>
            </a:extLst>
          </p:cNvPr>
          <p:cNvCxnSpPr/>
          <p:nvPr/>
        </p:nvCxnSpPr>
        <p:spPr>
          <a:xfrm>
            <a:off x="6891528" y="3106923"/>
            <a:ext cx="2064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F98581F-4063-C9EB-7CB0-44438465EFAF}"/>
              </a:ext>
            </a:extLst>
          </p:cNvPr>
          <p:cNvSpPr txBox="1"/>
          <p:nvPr/>
        </p:nvSpPr>
        <p:spPr>
          <a:xfrm>
            <a:off x="920059" y="6036095"/>
            <a:ext cx="10116750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200">
                <a:solidFill>
                  <a:srgbClr val="2454C3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Indexers in Azure AI Search</a:t>
            </a:r>
            <a:r>
              <a:rPr lang="en-US" sz="2200">
                <a:solidFill>
                  <a:srgbClr val="2454C3"/>
                </a:solidFill>
              </a:rPr>
              <a:t>      </a:t>
            </a:r>
            <a:r>
              <a:rPr lang="en-US" sz="2200"/>
              <a:t>(</a:t>
            </a:r>
            <a:r>
              <a:rPr lang="en-US" sz="2200">
                <a:solidFill>
                  <a:srgbClr val="2454C3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aka.ms/aisearch/indexers</a:t>
            </a:r>
            <a:r>
              <a:rPr lang="en-US" sz="2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705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41E6BA-C736-2A66-E733-4AACD87FB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037BA-3912-4651-2014-946A61B9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Skillsets for indexers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97AE5-B1C3-5FE9-95D4-5A49B12AD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059" y="1547175"/>
            <a:ext cx="10836350" cy="10588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/>
              <a:t>Skillset</a:t>
            </a:r>
            <a:r>
              <a:rPr lang="en-US" sz="3000"/>
              <a:t>: A set of skills that prepare a document for indexing, calling either built-in AI search functions or custom code.</a:t>
            </a:r>
          </a:p>
        </p:txBody>
      </p:sp>
      <p:pic>
        <p:nvPicPr>
          <p:cNvPr id="3074" name="Picture 2" descr="Diagram showing skillset data flows, with focus on inputs, outputs, and mappings.">
            <a:extLst>
              <a:ext uri="{FF2B5EF4-FFF2-40B4-BE49-F238E27FC236}">
                <a16:creationId xmlns:a16="http://schemas.microsoft.com/office/drawing/2014/main" id="{261B8705-BAB9-E060-64C6-2BB721C7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72" y="2606040"/>
            <a:ext cx="5867166" cy="33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E3B7B7-8E88-BDDE-8761-EBECC5223653}"/>
              </a:ext>
            </a:extLst>
          </p:cNvPr>
          <p:cNvSpPr txBox="1"/>
          <p:nvPr/>
        </p:nvSpPr>
        <p:spPr>
          <a:xfrm>
            <a:off x="1032572" y="6123543"/>
            <a:ext cx="97116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>
                <a:solidFill>
                  <a:srgbClr val="0066FF"/>
                </a:solidFill>
              </a:rPr>
              <a:t>🔗 </a:t>
            </a:r>
            <a:r>
              <a:rPr lang="en-US" sz="18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Skillset concepts in Azure AI Search</a:t>
            </a:r>
            <a:r>
              <a:rPr lang="en-US" sz="1800">
                <a:solidFill>
                  <a:srgbClr val="2454C3"/>
                </a:solidFill>
              </a:rPr>
              <a:t>    </a:t>
            </a:r>
            <a:r>
              <a:rPr lang="en-US" sz="1800"/>
              <a:t>(</a:t>
            </a:r>
            <a:r>
              <a:rPr lang="en-US" sz="180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aka.ms/aisearch/skillsets</a:t>
            </a:r>
            <a:r>
              <a:rPr lang="en-US" sz="18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059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C3CB65-02CE-4A67-E17C-B466E194B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FBC4E-BB1C-0F96-2FBA-AB6890763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79513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Integrated vectorization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00713D-F2A8-D329-4DE6-6B5EE138DBE4}"/>
              </a:ext>
            </a:extLst>
          </p:cNvPr>
          <p:cNvSpPr txBox="1">
            <a:spLocks/>
          </p:cNvSpPr>
          <p:nvPr/>
        </p:nvSpPr>
        <p:spPr>
          <a:xfrm>
            <a:off x="815593" y="1310899"/>
            <a:ext cx="11018520" cy="9233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latin typeface="+mn-lt"/>
                <a:cs typeface="Segoe UI"/>
              </a:rPr>
              <a:t>A combination of indexers and built-in skills for chunking and vectorization.</a:t>
            </a:r>
            <a:endParaRPr lang="en-US">
              <a:latin typeface="+mn-lt"/>
              <a:cs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3C7EC2-3E87-6098-B636-19EF69E2051C}"/>
              </a:ext>
            </a:extLst>
          </p:cNvPr>
          <p:cNvGrpSpPr/>
          <p:nvPr/>
        </p:nvGrpSpPr>
        <p:grpSpPr>
          <a:xfrm>
            <a:off x="10241963" y="2148839"/>
            <a:ext cx="698961" cy="698961"/>
            <a:chOff x="7796965" y="1731015"/>
            <a:chExt cx="758014" cy="758014"/>
          </a:xfrm>
        </p:grpSpPr>
        <p:sp>
          <p:nvSpPr>
            <p:cNvPr id="5" name="Rectangle: Rounded Corners 25">
              <a:extLst>
                <a:ext uri="{FF2B5EF4-FFF2-40B4-BE49-F238E27FC236}">
                  <a16:creationId xmlns:a16="http://schemas.microsoft.com/office/drawing/2014/main" id="{9258D2B1-FD07-7682-01CF-BEE33443762F}"/>
                </a:ext>
              </a:extLst>
            </p:cNvPr>
            <p:cNvSpPr/>
            <p:nvPr/>
          </p:nvSpPr>
          <p:spPr>
            <a:xfrm>
              <a:off x="7796965" y="1731015"/>
              <a:ext cx="758014" cy="758014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437806336">
              <a:extLst>
                <a:ext uri="{FF2B5EF4-FFF2-40B4-BE49-F238E27FC236}">
                  <a16:creationId xmlns:a16="http://schemas.microsoft.com/office/drawing/2014/main" id="{29E24FBB-27EB-37D5-EF09-4A2852101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56249" y="1789982"/>
              <a:ext cx="639445" cy="640080"/>
            </a:xfrm>
            <a:prstGeom prst="rect">
              <a:avLst/>
            </a:prstGeom>
          </p:spPr>
        </p:pic>
      </p:grpSp>
      <p:sp>
        <p:nvSpPr>
          <p:cNvPr id="7" name="Rounded Rectangle 1">
            <a:extLst>
              <a:ext uri="{FF2B5EF4-FFF2-40B4-BE49-F238E27FC236}">
                <a16:creationId xmlns:a16="http://schemas.microsoft.com/office/drawing/2014/main" id="{93C2511C-C1F9-7C3E-DA45-ED0ABBC79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6612" y="3020232"/>
            <a:ext cx="1645920" cy="2579628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Data source access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Blob Storage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ADLSv2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SQL DB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bg1"/>
                </a:solidFill>
                <a:cs typeface="Segoe UI" pitchFamily="34" charset="0"/>
              </a:rPr>
              <a:t>CosmosDB</a:t>
            </a:r>
            <a:endParaRPr lang="en-US" sz="1200">
              <a:solidFill>
                <a:schemeClr val="bg1"/>
              </a:solidFill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…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Segoe UI" panose="020B0502040204020203" pitchFamily="34" charset="0"/>
              <a:buChar char="+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Incremental change tracking</a:t>
            </a: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A9176BA9-71B5-5157-2195-C1407DAC1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62674" y="3020232"/>
            <a:ext cx="1645920" cy="2579628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File format cracking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 err="1">
                <a:solidFill>
                  <a:schemeClr val="bg1"/>
                </a:solidFill>
                <a:cs typeface="Segoe UI" pitchFamily="34" charset="0"/>
              </a:rPr>
              <a:t>PDFs</a:t>
            </a:r>
            <a:endParaRPr lang="fr-FR" sz="1200">
              <a:solidFill>
                <a:schemeClr val="bg1"/>
              </a:solidFill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bg1"/>
                </a:solidFill>
                <a:cs typeface="Segoe UI" pitchFamily="34" charset="0"/>
              </a:rPr>
              <a:t>Office documents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bg1"/>
                </a:solidFill>
                <a:cs typeface="Segoe UI" pitchFamily="34" charset="0"/>
              </a:rPr>
              <a:t>JSON files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sz="1200">
                <a:solidFill>
                  <a:schemeClr val="bg1"/>
                </a:solidFill>
                <a:cs typeface="Segoe UI" pitchFamily="34" charset="0"/>
              </a:rPr>
              <a:t>…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Segoe UI" panose="020B0502040204020203" pitchFamily="34" charset="0"/>
              <a:buChar char="+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Extract images and text, OCR as needed</a:t>
            </a:r>
          </a:p>
        </p:txBody>
      </p: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7CCD26B2-BE7C-025E-B6CF-7D5A1777D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28736" y="3020232"/>
            <a:ext cx="1645920" cy="2579628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Chunking</a:t>
            </a:r>
            <a:b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</a:b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Split text</a:t>
            </a:r>
            <a:br>
              <a:rPr lang="en-US" sz="1200">
                <a:solidFill>
                  <a:schemeClr val="bg1"/>
                </a:solidFill>
                <a:cs typeface="Segoe UI" pitchFamily="34" charset="0"/>
              </a:rPr>
            </a:b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into passages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Propagate document metadata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Segoe UI" panose="020B0502040204020203" pitchFamily="34" charset="0"/>
              <a:buChar char="+"/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AC24CD49-4DA2-420F-C91C-4DB9669D49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94798" y="3020232"/>
            <a:ext cx="1645920" cy="2579628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Vectorization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Turn chunks into vectors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OpenAI embeddings</a:t>
            </a:r>
            <a:br>
              <a:rPr lang="en-US" sz="1200">
                <a:solidFill>
                  <a:schemeClr val="bg1"/>
                </a:solidFill>
                <a:cs typeface="Segoe UI" pitchFamily="34" charset="0"/>
              </a:rPr>
            </a:b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or your</a:t>
            </a:r>
            <a:br>
              <a:rPr lang="en-US" sz="1200">
                <a:solidFill>
                  <a:schemeClr val="bg1"/>
                </a:solidFill>
                <a:cs typeface="Segoe UI" pitchFamily="34" charset="0"/>
              </a:rPr>
            </a:b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custom model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Segoe UI" panose="020B0502040204020203" pitchFamily="34" charset="0"/>
              <a:buChar char="+"/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5C301AA9-72E2-3784-3154-005C6EBBF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960861" y="3020232"/>
            <a:ext cx="1645920" cy="2579628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chemeClr val="bg1"/>
                </a:solidFill>
                <a:latin typeface="+mj-lt"/>
                <a:cs typeface="Segoe UI" pitchFamily="34" charset="0"/>
              </a:rPr>
              <a:t>Indexing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bg1"/>
              </a:solidFill>
              <a:latin typeface="+mj-lt"/>
              <a:cs typeface="Segoe UI" pitchFamily="34" charset="0"/>
            </a:endParaRP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Document index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Chunk index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cs typeface="Segoe UI" pitchFamily="34" charset="0"/>
              </a:rPr>
              <a:t>Both</a:t>
            </a:r>
          </a:p>
          <a:p>
            <a:pPr marL="174625" indent="-174625" defTabSz="932472" fontAlgn="base">
              <a:spcBef>
                <a:spcPct val="0"/>
              </a:spcBef>
              <a:spcAft>
                <a:spcPct val="0"/>
              </a:spcAft>
              <a:buFont typeface="Segoe UI" panose="020B0502040204020203" pitchFamily="34" charset="0"/>
              <a:buChar char="+"/>
            </a:pPr>
            <a:endParaRPr lang="en-US" sz="12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2" name="Rounded Rectangle 18" descr="In preview&#10;">
            <a:extLst>
              <a:ext uri="{FF2B5EF4-FFF2-40B4-BE49-F238E27FC236}">
                <a16:creationId xmlns:a16="http://schemas.microsoft.com/office/drawing/2014/main" id="{89FA8F63-F892-9437-F997-48269573E924}"/>
              </a:ext>
            </a:extLst>
          </p:cNvPr>
          <p:cNvSpPr/>
          <p:nvPr/>
        </p:nvSpPr>
        <p:spPr bwMode="auto">
          <a:xfrm>
            <a:off x="7315006" y="759747"/>
            <a:ext cx="1678518" cy="52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333FF"/>
              </a:gs>
              <a:gs pos="48000">
                <a:srgbClr val="3333FF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CA" sz="2000">
                <a:ln w="3175">
                  <a:noFill/>
                </a:ln>
                <a:gradFill>
                  <a:gsLst>
                    <a:gs pos="17416">
                      <a:schemeClr val="bg1"/>
                    </a:gs>
                    <a:gs pos="42135">
                      <a:schemeClr val="bg1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/>
              </a:rPr>
              <a:t>In preview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EC6A0A-EB05-8642-DD36-D8E9E9831BA2}"/>
              </a:ext>
            </a:extLst>
          </p:cNvPr>
          <p:cNvCxnSpPr>
            <a:cxnSpLocks/>
          </p:cNvCxnSpPr>
          <p:nvPr/>
        </p:nvCxnSpPr>
        <p:spPr>
          <a:xfrm flipV="1">
            <a:off x="2517004" y="2704577"/>
            <a:ext cx="514368" cy="3"/>
          </a:xfrm>
          <a:prstGeom prst="straightConnector1">
            <a:avLst/>
          </a:prstGeom>
          <a:ln w="28575" cap="rnd">
            <a:solidFill>
              <a:srgbClr val="3333FF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9814F4-FD5E-5C7D-F41B-2FDC4BE80FAD}"/>
              </a:ext>
            </a:extLst>
          </p:cNvPr>
          <p:cNvCxnSpPr>
            <a:cxnSpLocks/>
          </p:cNvCxnSpPr>
          <p:nvPr/>
        </p:nvCxnSpPr>
        <p:spPr>
          <a:xfrm flipV="1">
            <a:off x="4860154" y="2704577"/>
            <a:ext cx="514368" cy="3"/>
          </a:xfrm>
          <a:prstGeom prst="straightConnector1">
            <a:avLst/>
          </a:prstGeom>
          <a:ln w="28575" cap="rnd">
            <a:solidFill>
              <a:srgbClr val="3333FF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B452C7-E0CB-DD26-8A75-E62A42DF72CF}"/>
              </a:ext>
            </a:extLst>
          </p:cNvPr>
          <p:cNvCxnSpPr>
            <a:cxnSpLocks/>
          </p:cNvCxnSpPr>
          <p:nvPr/>
        </p:nvCxnSpPr>
        <p:spPr>
          <a:xfrm flipV="1">
            <a:off x="7203304" y="2704577"/>
            <a:ext cx="514368" cy="3"/>
          </a:xfrm>
          <a:prstGeom prst="straightConnector1">
            <a:avLst/>
          </a:prstGeom>
          <a:ln w="28575" cap="rnd">
            <a:solidFill>
              <a:srgbClr val="3333FF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1843257-CA19-98A4-670F-6570DBB683D7}"/>
              </a:ext>
            </a:extLst>
          </p:cNvPr>
          <p:cNvCxnSpPr>
            <a:cxnSpLocks/>
          </p:cNvCxnSpPr>
          <p:nvPr/>
        </p:nvCxnSpPr>
        <p:spPr>
          <a:xfrm flipV="1">
            <a:off x="9397593" y="2704577"/>
            <a:ext cx="514368" cy="3"/>
          </a:xfrm>
          <a:prstGeom prst="straightConnector1">
            <a:avLst/>
          </a:prstGeom>
          <a:ln w="28575" cap="rnd">
            <a:solidFill>
              <a:srgbClr val="3333FF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34">
            <a:extLst>
              <a:ext uri="{FF2B5EF4-FFF2-40B4-BE49-F238E27FC236}">
                <a16:creationId xmlns:a16="http://schemas.microsoft.com/office/drawing/2014/main" id="{57F03C44-A4C4-C2F8-F58F-D0888B21A6A4}"/>
              </a:ext>
            </a:extLst>
          </p:cNvPr>
          <p:cNvSpPr/>
          <p:nvPr/>
        </p:nvSpPr>
        <p:spPr>
          <a:xfrm rot="16200000">
            <a:off x="8271388" y="2364879"/>
            <a:ext cx="424710" cy="425035"/>
          </a:xfrm>
          <a:custGeom>
            <a:avLst/>
            <a:gdLst>
              <a:gd name="connsiteX0" fmla="*/ 328753 w 424710"/>
              <a:gd name="connsiteY0" fmla="*/ 6824 h 425035"/>
              <a:gd name="connsiteX1" fmla="*/ 297145 w 424710"/>
              <a:gd name="connsiteY1" fmla="*/ 6275 h 425035"/>
              <a:gd name="connsiteX2" fmla="*/ 296595 w 424710"/>
              <a:gd name="connsiteY2" fmla="*/ 37882 h 425035"/>
              <a:gd name="connsiteX3" fmla="*/ 297145 w 424710"/>
              <a:gd name="connsiteY3" fmla="*/ 38432 h 425035"/>
              <a:gd name="connsiteX4" fmla="*/ 348423 w 424710"/>
              <a:gd name="connsiteY4" fmla="*/ 89710 h 425035"/>
              <a:gd name="connsiteX5" fmla="*/ 190006 w 424710"/>
              <a:gd name="connsiteY5" fmla="*/ 89710 h 425035"/>
              <a:gd name="connsiteX6" fmla="*/ 89417 w 424710"/>
              <a:gd name="connsiteY6" fmla="*/ 190299 h 425035"/>
              <a:gd name="connsiteX7" fmla="*/ 89417 w 424710"/>
              <a:gd name="connsiteY7" fmla="*/ 348694 h 425035"/>
              <a:gd name="connsiteX8" fmla="*/ 38161 w 424710"/>
              <a:gd name="connsiteY8" fmla="*/ 297438 h 425035"/>
              <a:gd name="connsiteX9" fmla="*/ 6543 w 424710"/>
              <a:gd name="connsiteY9" fmla="*/ 297449 h 425035"/>
              <a:gd name="connsiteX10" fmla="*/ 6554 w 424710"/>
              <a:gd name="connsiteY10" fmla="*/ 329067 h 425035"/>
              <a:gd name="connsiteX11" fmla="*/ 95967 w 424710"/>
              <a:gd name="connsiteY11" fmla="*/ 418480 h 425035"/>
              <a:gd name="connsiteX12" fmla="*/ 127579 w 424710"/>
              <a:gd name="connsiteY12" fmla="*/ 418498 h 425035"/>
              <a:gd name="connsiteX13" fmla="*/ 127596 w 424710"/>
              <a:gd name="connsiteY13" fmla="*/ 418480 h 425035"/>
              <a:gd name="connsiteX14" fmla="*/ 217009 w 424710"/>
              <a:gd name="connsiteY14" fmla="*/ 329067 h 425035"/>
              <a:gd name="connsiteX15" fmla="*/ 217009 w 424710"/>
              <a:gd name="connsiteY15" fmla="*/ 297438 h 425035"/>
              <a:gd name="connsiteX16" fmla="*/ 185379 w 424710"/>
              <a:gd name="connsiteY16" fmla="*/ 297438 h 425035"/>
              <a:gd name="connsiteX17" fmla="*/ 134124 w 424710"/>
              <a:gd name="connsiteY17" fmla="*/ 348694 h 425035"/>
              <a:gd name="connsiteX18" fmla="*/ 134124 w 424710"/>
              <a:gd name="connsiteY18" fmla="*/ 190299 h 425035"/>
              <a:gd name="connsiteX19" fmla="*/ 190006 w 424710"/>
              <a:gd name="connsiteY19" fmla="*/ 134416 h 425035"/>
              <a:gd name="connsiteX20" fmla="*/ 348401 w 424710"/>
              <a:gd name="connsiteY20" fmla="*/ 134416 h 425035"/>
              <a:gd name="connsiteX21" fmla="*/ 297145 w 424710"/>
              <a:gd name="connsiteY21" fmla="*/ 185672 h 425035"/>
              <a:gd name="connsiteX22" fmla="*/ 296595 w 424710"/>
              <a:gd name="connsiteY22" fmla="*/ 217279 h 425035"/>
              <a:gd name="connsiteX23" fmla="*/ 328203 w 424710"/>
              <a:gd name="connsiteY23" fmla="*/ 217829 h 425035"/>
              <a:gd name="connsiteX24" fmla="*/ 328753 w 424710"/>
              <a:gd name="connsiteY24" fmla="*/ 217279 h 425035"/>
              <a:gd name="connsiteX25" fmla="*/ 418165 w 424710"/>
              <a:gd name="connsiteY25" fmla="*/ 127867 h 425035"/>
              <a:gd name="connsiteX26" fmla="*/ 418165 w 424710"/>
              <a:gd name="connsiteY26" fmla="*/ 96259 h 425035"/>
              <a:gd name="connsiteX27" fmla="*/ 328753 w 424710"/>
              <a:gd name="connsiteY27" fmla="*/ 6824 h 42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24710" h="425035">
                <a:moveTo>
                  <a:pt x="328753" y="6824"/>
                </a:moveTo>
                <a:cubicBezTo>
                  <a:pt x="320176" y="-2056"/>
                  <a:pt x="306026" y="-2302"/>
                  <a:pt x="297145" y="6275"/>
                </a:cubicBezTo>
                <a:cubicBezTo>
                  <a:pt x="288264" y="14851"/>
                  <a:pt x="288018" y="29002"/>
                  <a:pt x="296595" y="37882"/>
                </a:cubicBezTo>
                <a:cubicBezTo>
                  <a:pt x="296776" y="38069"/>
                  <a:pt x="296960" y="38252"/>
                  <a:pt x="297145" y="38432"/>
                </a:cubicBezTo>
                <a:lnTo>
                  <a:pt x="348423" y="89710"/>
                </a:lnTo>
                <a:lnTo>
                  <a:pt x="190006" y="89710"/>
                </a:lnTo>
                <a:cubicBezTo>
                  <a:pt x="134453" y="89710"/>
                  <a:pt x="89417" y="134745"/>
                  <a:pt x="89417" y="190299"/>
                </a:cubicBezTo>
                <a:lnTo>
                  <a:pt x="89417" y="348694"/>
                </a:lnTo>
                <a:lnTo>
                  <a:pt x="38161" y="297438"/>
                </a:lnTo>
                <a:cubicBezTo>
                  <a:pt x="29427" y="288709"/>
                  <a:pt x="15271" y="288716"/>
                  <a:pt x="6543" y="297449"/>
                </a:cubicBezTo>
                <a:cubicBezTo>
                  <a:pt x="-2185" y="306182"/>
                  <a:pt x="-2180" y="320339"/>
                  <a:pt x="6554" y="329067"/>
                </a:cubicBezTo>
                <a:lnTo>
                  <a:pt x="95967" y="418480"/>
                </a:lnTo>
                <a:cubicBezTo>
                  <a:pt x="104691" y="427214"/>
                  <a:pt x="118845" y="427222"/>
                  <a:pt x="127579" y="418498"/>
                </a:cubicBezTo>
                <a:cubicBezTo>
                  <a:pt x="127585" y="418491"/>
                  <a:pt x="127591" y="418487"/>
                  <a:pt x="127596" y="418480"/>
                </a:cubicBezTo>
                <a:lnTo>
                  <a:pt x="217009" y="329067"/>
                </a:lnTo>
                <a:cubicBezTo>
                  <a:pt x="225742" y="320334"/>
                  <a:pt x="225742" y="306171"/>
                  <a:pt x="217009" y="297438"/>
                </a:cubicBezTo>
                <a:cubicBezTo>
                  <a:pt x="208276" y="288704"/>
                  <a:pt x="194113" y="288704"/>
                  <a:pt x="185379" y="297438"/>
                </a:cubicBezTo>
                <a:lnTo>
                  <a:pt x="134124" y="348694"/>
                </a:lnTo>
                <a:lnTo>
                  <a:pt x="134124" y="190299"/>
                </a:lnTo>
                <a:cubicBezTo>
                  <a:pt x="134124" y="159436"/>
                  <a:pt x="159143" y="134416"/>
                  <a:pt x="190006" y="134416"/>
                </a:cubicBezTo>
                <a:lnTo>
                  <a:pt x="348401" y="134416"/>
                </a:lnTo>
                <a:lnTo>
                  <a:pt x="297145" y="185672"/>
                </a:lnTo>
                <a:cubicBezTo>
                  <a:pt x="288264" y="194249"/>
                  <a:pt x="288018" y="208398"/>
                  <a:pt x="296595" y="217279"/>
                </a:cubicBezTo>
                <a:cubicBezTo>
                  <a:pt x="305172" y="226160"/>
                  <a:pt x="319324" y="226406"/>
                  <a:pt x="328203" y="217829"/>
                </a:cubicBezTo>
                <a:cubicBezTo>
                  <a:pt x="328390" y="217648"/>
                  <a:pt x="328572" y="217465"/>
                  <a:pt x="328753" y="217279"/>
                </a:cubicBezTo>
                <a:lnTo>
                  <a:pt x="418165" y="127867"/>
                </a:lnTo>
                <a:cubicBezTo>
                  <a:pt x="426892" y="119138"/>
                  <a:pt x="426892" y="104988"/>
                  <a:pt x="418165" y="96259"/>
                </a:cubicBezTo>
                <a:lnTo>
                  <a:pt x="328753" y="6824"/>
                </a:lnTo>
                <a:close/>
              </a:path>
            </a:pathLst>
          </a:custGeom>
          <a:solidFill>
            <a:srgbClr val="3890E5"/>
          </a:solidFill>
          <a:ln>
            <a:noFill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8" name="Graphic 36">
            <a:extLst>
              <a:ext uri="{FF2B5EF4-FFF2-40B4-BE49-F238E27FC236}">
                <a16:creationId xmlns:a16="http://schemas.microsoft.com/office/drawing/2014/main" id="{F88C80DE-8119-8D03-F712-924E53091D32}"/>
              </a:ext>
            </a:extLst>
          </p:cNvPr>
          <p:cNvSpPr/>
          <p:nvPr/>
        </p:nvSpPr>
        <p:spPr>
          <a:xfrm>
            <a:off x="6065314" y="2342823"/>
            <a:ext cx="447063" cy="447108"/>
          </a:xfrm>
          <a:custGeom>
            <a:avLst/>
            <a:gdLst>
              <a:gd name="connsiteX0" fmla="*/ 16765 w 447063"/>
              <a:gd name="connsiteY0" fmla="*/ 290591 h 447108"/>
              <a:gd name="connsiteX1" fmla="*/ 33373 w 447063"/>
              <a:gd name="connsiteY1" fmla="*/ 305076 h 447108"/>
              <a:gd name="connsiteX2" fmla="*/ 33530 w 447063"/>
              <a:gd name="connsiteY2" fmla="*/ 307356 h 447108"/>
              <a:gd name="connsiteX3" fmla="*/ 33530 w 447063"/>
              <a:gd name="connsiteY3" fmla="*/ 385637 h 447108"/>
              <a:gd name="connsiteX4" fmla="*/ 33686 w 447063"/>
              <a:gd name="connsiteY4" fmla="*/ 388498 h 447108"/>
              <a:gd name="connsiteX5" fmla="*/ 58610 w 447063"/>
              <a:gd name="connsiteY5" fmla="*/ 413444 h 447108"/>
              <a:gd name="connsiteX6" fmla="*/ 61471 w 447063"/>
              <a:gd name="connsiteY6" fmla="*/ 413578 h 447108"/>
              <a:gd name="connsiteX7" fmla="*/ 139707 w 447063"/>
              <a:gd name="connsiteY7" fmla="*/ 413578 h 447108"/>
              <a:gd name="connsiteX8" fmla="*/ 141987 w 447063"/>
              <a:gd name="connsiteY8" fmla="*/ 413735 h 447108"/>
              <a:gd name="connsiteX9" fmla="*/ 156311 w 447063"/>
              <a:gd name="connsiteY9" fmla="*/ 432628 h 447108"/>
              <a:gd name="connsiteX10" fmla="*/ 141987 w 447063"/>
              <a:gd name="connsiteY10" fmla="*/ 446952 h 447108"/>
              <a:gd name="connsiteX11" fmla="*/ 139707 w 447063"/>
              <a:gd name="connsiteY11" fmla="*/ 447108 h 447108"/>
              <a:gd name="connsiteX12" fmla="*/ 61471 w 447063"/>
              <a:gd name="connsiteY12" fmla="*/ 447108 h 447108"/>
              <a:gd name="connsiteX13" fmla="*/ 57738 w 447063"/>
              <a:gd name="connsiteY13" fmla="*/ 446996 h 447108"/>
              <a:gd name="connsiteX14" fmla="*/ 112 w 447063"/>
              <a:gd name="connsiteY14" fmla="*/ 389549 h 447108"/>
              <a:gd name="connsiteX15" fmla="*/ 0 w 447063"/>
              <a:gd name="connsiteY15" fmla="*/ 385637 h 447108"/>
              <a:gd name="connsiteX16" fmla="*/ 0 w 447063"/>
              <a:gd name="connsiteY16" fmla="*/ 307356 h 447108"/>
              <a:gd name="connsiteX17" fmla="*/ 156 w 447063"/>
              <a:gd name="connsiteY17" fmla="*/ 305076 h 447108"/>
              <a:gd name="connsiteX18" fmla="*/ 16765 w 447063"/>
              <a:gd name="connsiteY18" fmla="*/ 290591 h 447108"/>
              <a:gd name="connsiteX19" fmla="*/ 430298 w 447063"/>
              <a:gd name="connsiteY19" fmla="*/ 290591 h 447108"/>
              <a:gd name="connsiteX20" fmla="*/ 446907 w 447063"/>
              <a:gd name="connsiteY20" fmla="*/ 305076 h 447108"/>
              <a:gd name="connsiteX21" fmla="*/ 447063 w 447063"/>
              <a:gd name="connsiteY21" fmla="*/ 307356 h 447108"/>
              <a:gd name="connsiteX22" fmla="*/ 447063 w 447063"/>
              <a:gd name="connsiteY22" fmla="*/ 385637 h 447108"/>
              <a:gd name="connsiteX23" fmla="*/ 389347 w 447063"/>
              <a:gd name="connsiteY23" fmla="*/ 446996 h 447108"/>
              <a:gd name="connsiteX24" fmla="*/ 385592 w 447063"/>
              <a:gd name="connsiteY24" fmla="*/ 447108 h 447108"/>
              <a:gd name="connsiteX25" fmla="*/ 307356 w 447063"/>
              <a:gd name="connsiteY25" fmla="*/ 447108 h 447108"/>
              <a:gd name="connsiteX26" fmla="*/ 290596 w 447063"/>
              <a:gd name="connsiteY26" fmla="*/ 430339 h 447108"/>
              <a:gd name="connsiteX27" fmla="*/ 305076 w 447063"/>
              <a:gd name="connsiteY27" fmla="*/ 413735 h 447108"/>
              <a:gd name="connsiteX28" fmla="*/ 307356 w 447063"/>
              <a:gd name="connsiteY28" fmla="*/ 413578 h 447108"/>
              <a:gd name="connsiteX29" fmla="*/ 385592 w 447063"/>
              <a:gd name="connsiteY29" fmla="*/ 413578 h 447108"/>
              <a:gd name="connsiteX30" fmla="*/ 413399 w 447063"/>
              <a:gd name="connsiteY30" fmla="*/ 388498 h 447108"/>
              <a:gd name="connsiteX31" fmla="*/ 413534 w 447063"/>
              <a:gd name="connsiteY31" fmla="*/ 385637 h 447108"/>
              <a:gd name="connsiteX32" fmla="*/ 413534 w 447063"/>
              <a:gd name="connsiteY32" fmla="*/ 307356 h 447108"/>
              <a:gd name="connsiteX33" fmla="*/ 430298 w 447063"/>
              <a:gd name="connsiteY33" fmla="*/ 290591 h 447108"/>
              <a:gd name="connsiteX34" fmla="*/ 223599 w 447063"/>
              <a:gd name="connsiteY34" fmla="*/ 290591 h 447108"/>
              <a:gd name="connsiteX35" fmla="*/ 245927 w 447063"/>
              <a:gd name="connsiteY35" fmla="*/ 312969 h 447108"/>
              <a:gd name="connsiteX36" fmla="*/ 226214 w 447063"/>
              <a:gd name="connsiteY36" fmla="*/ 335141 h 447108"/>
              <a:gd name="connsiteX37" fmla="*/ 223599 w 447063"/>
              <a:gd name="connsiteY37" fmla="*/ 335298 h 447108"/>
              <a:gd name="connsiteX38" fmla="*/ 134186 w 447063"/>
              <a:gd name="connsiteY38" fmla="*/ 335298 h 447108"/>
              <a:gd name="connsiteX39" fmla="*/ 111880 w 447063"/>
              <a:gd name="connsiteY39" fmla="*/ 312897 h 447108"/>
              <a:gd name="connsiteX40" fmla="*/ 131593 w 447063"/>
              <a:gd name="connsiteY40" fmla="*/ 290748 h 447108"/>
              <a:gd name="connsiteX41" fmla="*/ 134186 w 447063"/>
              <a:gd name="connsiteY41" fmla="*/ 290591 h 447108"/>
              <a:gd name="connsiteX42" fmla="*/ 223599 w 447063"/>
              <a:gd name="connsiteY42" fmla="*/ 290591 h 447108"/>
              <a:gd name="connsiteX43" fmla="*/ 313011 w 447063"/>
              <a:gd name="connsiteY43" fmla="*/ 201179 h 447108"/>
              <a:gd name="connsiteX44" fmla="*/ 335340 w 447063"/>
              <a:gd name="connsiteY44" fmla="*/ 223556 h 447108"/>
              <a:gd name="connsiteX45" fmla="*/ 315627 w 447063"/>
              <a:gd name="connsiteY45" fmla="*/ 245728 h 447108"/>
              <a:gd name="connsiteX46" fmla="*/ 313011 w 447063"/>
              <a:gd name="connsiteY46" fmla="*/ 245885 h 447108"/>
              <a:gd name="connsiteX47" fmla="*/ 134186 w 447063"/>
              <a:gd name="connsiteY47" fmla="*/ 245885 h 447108"/>
              <a:gd name="connsiteX48" fmla="*/ 111880 w 447063"/>
              <a:gd name="connsiteY48" fmla="*/ 223485 h 447108"/>
              <a:gd name="connsiteX49" fmla="*/ 131593 w 447063"/>
              <a:gd name="connsiteY49" fmla="*/ 201335 h 447108"/>
              <a:gd name="connsiteX50" fmla="*/ 134186 w 447063"/>
              <a:gd name="connsiteY50" fmla="*/ 201179 h 447108"/>
              <a:gd name="connsiteX51" fmla="*/ 313011 w 447063"/>
              <a:gd name="connsiteY51" fmla="*/ 201179 h 447108"/>
              <a:gd name="connsiteX52" fmla="*/ 139707 w 447063"/>
              <a:gd name="connsiteY52" fmla="*/ 0 h 447108"/>
              <a:gd name="connsiteX53" fmla="*/ 156467 w 447063"/>
              <a:gd name="connsiteY53" fmla="*/ 16770 h 447108"/>
              <a:gd name="connsiteX54" fmla="*/ 141987 w 447063"/>
              <a:gd name="connsiteY54" fmla="*/ 33373 h 447108"/>
              <a:gd name="connsiteX55" fmla="*/ 139707 w 447063"/>
              <a:gd name="connsiteY55" fmla="*/ 33530 h 447108"/>
              <a:gd name="connsiteX56" fmla="*/ 61471 w 447063"/>
              <a:gd name="connsiteY56" fmla="*/ 33530 h 447108"/>
              <a:gd name="connsiteX57" fmla="*/ 33686 w 447063"/>
              <a:gd name="connsiteY57" fmla="*/ 58610 h 447108"/>
              <a:gd name="connsiteX58" fmla="*/ 33530 w 447063"/>
              <a:gd name="connsiteY58" fmla="*/ 61471 h 447108"/>
              <a:gd name="connsiteX59" fmla="*/ 33530 w 447063"/>
              <a:gd name="connsiteY59" fmla="*/ 139752 h 447108"/>
              <a:gd name="connsiteX60" fmla="*/ 16760 w 447063"/>
              <a:gd name="connsiteY60" fmla="*/ 156512 h 447108"/>
              <a:gd name="connsiteX61" fmla="*/ 156 w 447063"/>
              <a:gd name="connsiteY61" fmla="*/ 142032 h 447108"/>
              <a:gd name="connsiteX62" fmla="*/ 0 w 447063"/>
              <a:gd name="connsiteY62" fmla="*/ 139752 h 447108"/>
              <a:gd name="connsiteX63" fmla="*/ 0 w 447063"/>
              <a:gd name="connsiteY63" fmla="*/ 61471 h 447108"/>
              <a:gd name="connsiteX64" fmla="*/ 57738 w 447063"/>
              <a:gd name="connsiteY64" fmla="*/ 112 h 447108"/>
              <a:gd name="connsiteX65" fmla="*/ 61471 w 447063"/>
              <a:gd name="connsiteY65" fmla="*/ 0 h 447108"/>
              <a:gd name="connsiteX66" fmla="*/ 139707 w 447063"/>
              <a:gd name="connsiteY66" fmla="*/ 0 h 447108"/>
              <a:gd name="connsiteX67" fmla="*/ 385592 w 447063"/>
              <a:gd name="connsiteY67" fmla="*/ 0 h 447108"/>
              <a:gd name="connsiteX68" fmla="*/ 389347 w 447063"/>
              <a:gd name="connsiteY68" fmla="*/ 112 h 447108"/>
              <a:gd name="connsiteX69" fmla="*/ 446952 w 447063"/>
              <a:gd name="connsiteY69" fmla="*/ 57559 h 447108"/>
              <a:gd name="connsiteX70" fmla="*/ 447063 w 447063"/>
              <a:gd name="connsiteY70" fmla="*/ 61471 h 447108"/>
              <a:gd name="connsiteX71" fmla="*/ 447063 w 447063"/>
              <a:gd name="connsiteY71" fmla="*/ 139752 h 447108"/>
              <a:gd name="connsiteX72" fmla="*/ 446907 w 447063"/>
              <a:gd name="connsiteY72" fmla="*/ 142032 h 447108"/>
              <a:gd name="connsiteX73" fmla="*/ 428014 w 447063"/>
              <a:gd name="connsiteY73" fmla="*/ 156355 h 447108"/>
              <a:gd name="connsiteX74" fmla="*/ 413690 w 447063"/>
              <a:gd name="connsiteY74" fmla="*/ 142032 h 447108"/>
              <a:gd name="connsiteX75" fmla="*/ 413534 w 447063"/>
              <a:gd name="connsiteY75" fmla="*/ 139752 h 447108"/>
              <a:gd name="connsiteX76" fmla="*/ 413534 w 447063"/>
              <a:gd name="connsiteY76" fmla="*/ 61471 h 447108"/>
              <a:gd name="connsiteX77" fmla="*/ 413399 w 447063"/>
              <a:gd name="connsiteY77" fmla="*/ 58610 h 447108"/>
              <a:gd name="connsiteX78" fmla="*/ 388453 w 447063"/>
              <a:gd name="connsiteY78" fmla="*/ 33664 h 447108"/>
              <a:gd name="connsiteX79" fmla="*/ 385592 w 447063"/>
              <a:gd name="connsiteY79" fmla="*/ 33530 h 447108"/>
              <a:gd name="connsiteX80" fmla="*/ 307356 w 447063"/>
              <a:gd name="connsiteY80" fmla="*/ 33530 h 447108"/>
              <a:gd name="connsiteX81" fmla="*/ 305076 w 447063"/>
              <a:gd name="connsiteY81" fmla="*/ 33373 h 447108"/>
              <a:gd name="connsiteX82" fmla="*/ 290752 w 447063"/>
              <a:gd name="connsiteY82" fmla="*/ 14480 h 447108"/>
              <a:gd name="connsiteX83" fmla="*/ 305076 w 447063"/>
              <a:gd name="connsiteY83" fmla="*/ 156 h 447108"/>
              <a:gd name="connsiteX84" fmla="*/ 307356 w 447063"/>
              <a:gd name="connsiteY84" fmla="*/ 0 h 447108"/>
              <a:gd name="connsiteX85" fmla="*/ 385592 w 447063"/>
              <a:gd name="connsiteY85" fmla="*/ 0 h 447108"/>
              <a:gd name="connsiteX86" fmla="*/ 313011 w 447063"/>
              <a:gd name="connsiteY86" fmla="*/ 111766 h 447108"/>
              <a:gd name="connsiteX87" fmla="*/ 335340 w 447063"/>
              <a:gd name="connsiteY87" fmla="*/ 134144 h 447108"/>
              <a:gd name="connsiteX88" fmla="*/ 315627 w 447063"/>
              <a:gd name="connsiteY88" fmla="*/ 156316 h 447108"/>
              <a:gd name="connsiteX89" fmla="*/ 313011 w 447063"/>
              <a:gd name="connsiteY89" fmla="*/ 156472 h 447108"/>
              <a:gd name="connsiteX90" fmla="*/ 134186 w 447063"/>
              <a:gd name="connsiteY90" fmla="*/ 156472 h 447108"/>
              <a:gd name="connsiteX91" fmla="*/ 111880 w 447063"/>
              <a:gd name="connsiteY91" fmla="*/ 134072 h 447108"/>
              <a:gd name="connsiteX92" fmla="*/ 131593 w 447063"/>
              <a:gd name="connsiteY92" fmla="*/ 111922 h 447108"/>
              <a:gd name="connsiteX93" fmla="*/ 134186 w 447063"/>
              <a:gd name="connsiteY93" fmla="*/ 111766 h 447108"/>
              <a:gd name="connsiteX94" fmla="*/ 313011 w 447063"/>
              <a:gd name="connsiteY94" fmla="*/ 111766 h 44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47063" h="447108">
                <a:moveTo>
                  <a:pt x="16765" y="290591"/>
                </a:moveTo>
                <a:cubicBezTo>
                  <a:pt x="25143" y="290591"/>
                  <a:pt x="32234" y="296776"/>
                  <a:pt x="33373" y="305076"/>
                </a:cubicBezTo>
                <a:lnTo>
                  <a:pt x="33530" y="307356"/>
                </a:lnTo>
                <a:lnTo>
                  <a:pt x="33530" y="385637"/>
                </a:lnTo>
                <a:lnTo>
                  <a:pt x="33686" y="388498"/>
                </a:lnTo>
                <a:cubicBezTo>
                  <a:pt x="35035" y="401669"/>
                  <a:pt x="45441" y="412083"/>
                  <a:pt x="58610" y="413444"/>
                </a:cubicBezTo>
                <a:lnTo>
                  <a:pt x="61471" y="413578"/>
                </a:lnTo>
                <a:lnTo>
                  <a:pt x="139707" y="413578"/>
                </a:lnTo>
                <a:lnTo>
                  <a:pt x="141987" y="413735"/>
                </a:lnTo>
                <a:cubicBezTo>
                  <a:pt x="151160" y="414998"/>
                  <a:pt x="157573" y="423456"/>
                  <a:pt x="156311" y="432628"/>
                </a:cubicBezTo>
                <a:cubicBezTo>
                  <a:pt x="155286" y="440074"/>
                  <a:pt x="149432" y="445928"/>
                  <a:pt x="141987" y="446952"/>
                </a:cubicBezTo>
                <a:lnTo>
                  <a:pt x="139707" y="447108"/>
                </a:lnTo>
                <a:lnTo>
                  <a:pt x="61471" y="447108"/>
                </a:lnTo>
                <a:lnTo>
                  <a:pt x="57738" y="446996"/>
                </a:lnTo>
                <a:cubicBezTo>
                  <a:pt x="26790" y="445121"/>
                  <a:pt x="2084" y="420490"/>
                  <a:pt x="112" y="389549"/>
                </a:cubicBezTo>
                <a:lnTo>
                  <a:pt x="0" y="385637"/>
                </a:lnTo>
                <a:lnTo>
                  <a:pt x="0" y="307356"/>
                </a:lnTo>
                <a:lnTo>
                  <a:pt x="156" y="305076"/>
                </a:lnTo>
                <a:cubicBezTo>
                  <a:pt x="1296" y="296776"/>
                  <a:pt x="8387" y="290591"/>
                  <a:pt x="16765" y="290591"/>
                </a:cubicBezTo>
                <a:close/>
                <a:moveTo>
                  <a:pt x="430298" y="290591"/>
                </a:moveTo>
                <a:cubicBezTo>
                  <a:pt x="438676" y="290591"/>
                  <a:pt x="445767" y="296776"/>
                  <a:pt x="446907" y="305076"/>
                </a:cubicBezTo>
                <a:lnTo>
                  <a:pt x="447063" y="307356"/>
                </a:lnTo>
                <a:lnTo>
                  <a:pt x="447063" y="385637"/>
                </a:lnTo>
                <a:cubicBezTo>
                  <a:pt x="447066" y="418129"/>
                  <a:pt x="421780" y="445011"/>
                  <a:pt x="389347" y="446996"/>
                </a:cubicBezTo>
                <a:lnTo>
                  <a:pt x="385592" y="447108"/>
                </a:lnTo>
                <a:lnTo>
                  <a:pt x="307356" y="447108"/>
                </a:lnTo>
                <a:cubicBezTo>
                  <a:pt x="298097" y="447106"/>
                  <a:pt x="290593" y="439597"/>
                  <a:pt x="290596" y="430339"/>
                </a:cubicBezTo>
                <a:cubicBezTo>
                  <a:pt x="290598" y="421963"/>
                  <a:pt x="296781" y="414877"/>
                  <a:pt x="305076" y="413735"/>
                </a:cubicBezTo>
                <a:lnTo>
                  <a:pt x="307356" y="413578"/>
                </a:lnTo>
                <a:lnTo>
                  <a:pt x="385592" y="413578"/>
                </a:lnTo>
                <a:cubicBezTo>
                  <a:pt x="399921" y="413585"/>
                  <a:pt x="411933" y="402750"/>
                  <a:pt x="413399" y="388498"/>
                </a:cubicBezTo>
                <a:lnTo>
                  <a:pt x="413534" y="385637"/>
                </a:lnTo>
                <a:lnTo>
                  <a:pt x="413534" y="307356"/>
                </a:lnTo>
                <a:cubicBezTo>
                  <a:pt x="413534" y="298097"/>
                  <a:pt x="421040" y="290591"/>
                  <a:pt x="430298" y="290591"/>
                </a:cubicBezTo>
                <a:close/>
                <a:moveTo>
                  <a:pt x="223599" y="290591"/>
                </a:moveTo>
                <a:cubicBezTo>
                  <a:pt x="235944" y="290605"/>
                  <a:pt x="245941" y="300623"/>
                  <a:pt x="245927" y="312969"/>
                </a:cubicBezTo>
                <a:cubicBezTo>
                  <a:pt x="245914" y="324284"/>
                  <a:pt x="237449" y="333804"/>
                  <a:pt x="226214" y="335141"/>
                </a:cubicBezTo>
                <a:lnTo>
                  <a:pt x="223599" y="335298"/>
                </a:lnTo>
                <a:lnTo>
                  <a:pt x="134186" y="335298"/>
                </a:lnTo>
                <a:cubicBezTo>
                  <a:pt x="121841" y="335271"/>
                  <a:pt x="111854" y="325243"/>
                  <a:pt x="111880" y="312897"/>
                </a:cubicBezTo>
                <a:cubicBezTo>
                  <a:pt x="111904" y="301591"/>
                  <a:pt x="120366" y="292082"/>
                  <a:pt x="131593" y="290748"/>
                </a:cubicBezTo>
                <a:lnTo>
                  <a:pt x="134186" y="290591"/>
                </a:lnTo>
                <a:lnTo>
                  <a:pt x="223599" y="290591"/>
                </a:lnTo>
                <a:close/>
                <a:moveTo>
                  <a:pt x="313011" y="201179"/>
                </a:moveTo>
                <a:cubicBezTo>
                  <a:pt x="325357" y="201192"/>
                  <a:pt x="335353" y="211211"/>
                  <a:pt x="335340" y="223556"/>
                </a:cubicBezTo>
                <a:cubicBezTo>
                  <a:pt x="335327" y="234871"/>
                  <a:pt x="326861" y="244392"/>
                  <a:pt x="315627" y="245728"/>
                </a:cubicBezTo>
                <a:lnTo>
                  <a:pt x="313011" y="245885"/>
                </a:lnTo>
                <a:lnTo>
                  <a:pt x="134186" y="245885"/>
                </a:lnTo>
                <a:cubicBezTo>
                  <a:pt x="121841" y="245858"/>
                  <a:pt x="111854" y="235830"/>
                  <a:pt x="111880" y="223485"/>
                </a:cubicBezTo>
                <a:cubicBezTo>
                  <a:pt x="111904" y="212178"/>
                  <a:pt x="120366" y="202669"/>
                  <a:pt x="131593" y="201335"/>
                </a:cubicBezTo>
                <a:lnTo>
                  <a:pt x="134186" y="201179"/>
                </a:lnTo>
                <a:lnTo>
                  <a:pt x="313011" y="201179"/>
                </a:lnTo>
                <a:close/>
                <a:moveTo>
                  <a:pt x="139707" y="0"/>
                </a:moveTo>
                <a:cubicBezTo>
                  <a:pt x="148966" y="3"/>
                  <a:pt x="156470" y="7511"/>
                  <a:pt x="156467" y="16770"/>
                </a:cubicBezTo>
                <a:cubicBezTo>
                  <a:pt x="156465" y="25144"/>
                  <a:pt x="150283" y="32232"/>
                  <a:pt x="141987" y="33373"/>
                </a:cubicBezTo>
                <a:lnTo>
                  <a:pt x="139707" y="33530"/>
                </a:lnTo>
                <a:lnTo>
                  <a:pt x="61471" y="33530"/>
                </a:lnTo>
                <a:cubicBezTo>
                  <a:pt x="47151" y="33535"/>
                  <a:pt x="35153" y="44365"/>
                  <a:pt x="33686" y="58610"/>
                </a:cubicBezTo>
                <a:lnTo>
                  <a:pt x="33530" y="61471"/>
                </a:lnTo>
                <a:lnTo>
                  <a:pt x="33530" y="139752"/>
                </a:lnTo>
                <a:cubicBezTo>
                  <a:pt x="33527" y="149011"/>
                  <a:pt x="26019" y="156515"/>
                  <a:pt x="16760" y="156512"/>
                </a:cubicBezTo>
                <a:cubicBezTo>
                  <a:pt x="8386" y="156509"/>
                  <a:pt x="1298" y="150328"/>
                  <a:pt x="156" y="142032"/>
                </a:cubicBezTo>
                <a:lnTo>
                  <a:pt x="0" y="139752"/>
                </a:lnTo>
                <a:lnTo>
                  <a:pt x="0" y="61471"/>
                </a:lnTo>
                <a:cubicBezTo>
                  <a:pt x="-1" y="28971"/>
                  <a:pt x="25298" y="2085"/>
                  <a:pt x="57738" y="112"/>
                </a:cubicBezTo>
                <a:lnTo>
                  <a:pt x="61471" y="0"/>
                </a:lnTo>
                <a:lnTo>
                  <a:pt x="139707" y="0"/>
                </a:lnTo>
                <a:close/>
                <a:moveTo>
                  <a:pt x="385592" y="0"/>
                </a:moveTo>
                <a:lnTo>
                  <a:pt x="389347" y="112"/>
                </a:lnTo>
                <a:cubicBezTo>
                  <a:pt x="420287" y="1999"/>
                  <a:pt x="444980" y="26626"/>
                  <a:pt x="446952" y="57559"/>
                </a:cubicBezTo>
                <a:lnTo>
                  <a:pt x="447063" y="61471"/>
                </a:lnTo>
                <a:lnTo>
                  <a:pt x="447063" y="139752"/>
                </a:lnTo>
                <a:lnTo>
                  <a:pt x="446907" y="142032"/>
                </a:lnTo>
                <a:cubicBezTo>
                  <a:pt x="445644" y="151205"/>
                  <a:pt x="437185" y="157617"/>
                  <a:pt x="428014" y="156355"/>
                </a:cubicBezTo>
                <a:cubicBezTo>
                  <a:pt x="420568" y="155331"/>
                  <a:pt x="414714" y="149477"/>
                  <a:pt x="413690" y="142032"/>
                </a:cubicBezTo>
                <a:lnTo>
                  <a:pt x="413534" y="139752"/>
                </a:lnTo>
                <a:lnTo>
                  <a:pt x="413534" y="61471"/>
                </a:lnTo>
                <a:lnTo>
                  <a:pt x="413399" y="58610"/>
                </a:lnTo>
                <a:cubicBezTo>
                  <a:pt x="412049" y="45433"/>
                  <a:pt x="401631" y="35015"/>
                  <a:pt x="388453" y="33664"/>
                </a:cubicBezTo>
                <a:lnTo>
                  <a:pt x="385592" y="33530"/>
                </a:lnTo>
                <a:lnTo>
                  <a:pt x="307356" y="33530"/>
                </a:lnTo>
                <a:lnTo>
                  <a:pt x="305076" y="33373"/>
                </a:lnTo>
                <a:cubicBezTo>
                  <a:pt x="295905" y="32111"/>
                  <a:pt x="289491" y="23652"/>
                  <a:pt x="290752" y="14480"/>
                </a:cubicBezTo>
                <a:cubicBezTo>
                  <a:pt x="291778" y="7035"/>
                  <a:pt x="297630" y="1181"/>
                  <a:pt x="305076" y="156"/>
                </a:cubicBezTo>
                <a:lnTo>
                  <a:pt x="307356" y="0"/>
                </a:lnTo>
                <a:lnTo>
                  <a:pt x="385592" y="0"/>
                </a:lnTo>
                <a:close/>
                <a:moveTo>
                  <a:pt x="313011" y="111766"/>
                </a:moveTo>
                <a:cubicBezTo>
                  <a:pt x="325357" y="111779"/>
                  <a:pt x="335353" y="121798"/>
                  <a:pt x="335340" y="134144"/>
                </a:cubicBezTo>
                <a:cubicBezTo>
                  <a:pt x="335327" y="145458"/>
                  <a:pt x="326861" y="154979"/>
                  <a:pt x="315627" y="156316"/>
                </a:cubicBezTo>
                <a:lnTo>
                  <a:pt x="313011" y="156472"/>
                </a:lnTo>
                <a:lnTo>
                  <a:pt x="134186" y="156472"/>
                </a:lnTo>
                <a:cubicBezTo>
                  <a:pt x="121841" y="156446"/>
                  <a:pt x="111854" y="146417"/>
                  <a:pt x="111880" y="134072"/>
                </a:cubicBezTo>
                <a:cubicBezTo>
                  <a:pt x="111904" y="122766"/>
                  <a:pt x="120366" y="113257"/>
                  <a:pt x="131593" y="111922"/>
                </a:cubicBezTo>
                <a:lnTo>
                  <a:pt x="134186" y="111766"/>
                </a:lnTo>
                <a:lnTo>
                  <a:pt x="313011" y="111766"/>
                </a:lnTo>
                <a:close/>
              </a:path>
            </a:pathLst>
          </a:custGeom>
          <a:solidFill>
            <a:srgbClr val="3890E5"/>
          </a:solidFill>
          <a:ln>
            <a:noFill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" name="Graphic 39">
            <a:extLst>
              <a:ext uri="{FF2B5EF4-FFF2-40B4-BE49-F238E27FC236}">
                <a16:creationId xmlns:a16="http://schemas.microsoft.com/office/drawing/2014/main" id="{3DF83C1F-8472-93BA-08A5-BE951D46241D}"/>
              </a:ext>
            </a:extLst>
          </p:cNvPr>
          <p:cNvSpPr/>
          <p:nvPr/>
        </p:nvSpPr>
        <p:spPr>
          <a:xfrm>
            <a:off x="1423787" y="2342823"/>
            <a:ext cx="357650" cy="447063"/>
          </a:xfrm>
          <a:custGeom>
            <a:avLst/>
            <a:gdLst>
              <a:gd name="connsiteX0" fmla="*/ 178825 w 357650"/>
              <a:gd name="connsiteY0" fmla="*/ 178825 h 447063"/>
              <a:gd name="connsiteX1" fmla="*/ 357651 w 357650"/>
              <a:gd name="connsiteY1" fmla="*/ 89413 h 447063"/>
              <a:gd name="connsiteX2" fmla="*/ 178825 w 357650"/>
              <a:gd name="connsiteY2" fmla="*/ 0 h 447063"/>
              <a:gd name="connsiteX3" fmla="*/ 0 w 357650"/>
              <a:gd name="connsiteY3" fmla="*/ 89413 h 447063"/>
              <a:gd name="connsiteX4" fmla="*/ 178825 w 357650"/>
              <a:gd name="connsiteY4" fmla="*/ 178825 h 447063"/>
              <a:gd name="connsiteX5" fmla="*/ 320276 w 357650"/>
              <a:gd name="connsiteY5" fmla="*/ 182625 h 447063"/>
              <a:gd name="connsiteX6" fmla="*/ 357651 w 357650"/>
              <a:gd name="connsiteY6" fmla="*/ 157657 h 447063"/>
              <a:gd name="connsiteX7" fmla="*/ 357651 w 357650"/>
              <a:gd name="connsiteY7" fmla="*/ 357651 h 447063"/>
              <a:gd name="connsiteX8" fmla="*/ 178825 w 357650"/>
              <a:gd name="connsiteY8" fmla="*/ 447063 h 447063"/>
              <a:gd name="connsiteX9" fmla="*/ 0 w 357650"/>
              <a:gd name="connsiteY9" fmla="*/ 357651 h 447063"/>
              <a:gd name="connsiteX10" fmla="*/ 0 w 357650"/>
              <a:gd name="connsiteY10" fmla="*/ 157657 h 447063"/>
              <a:gd name="connsiteX11" fmla="*/ 37374 w 357650"/>
              <a:gd name="connsiteY11" fmla="*/ 182625 h 447063"/>
              <a:gd name="connsiteX12" fmla="*/ 178825 w 357650"/>
              <a:gd name="connsiteY12" fmla="*/ 212355 h 447063"/>
              <a:gd name="connsiteX13" fmla="*/ 320276 w 357650"/>
              <a:gd name="connsiteY13" fmla="*/ 182625 h 44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57650" h="447063">
                <a:moveTo>
                  <a:pt x="178825" y="178825"/>
                </a:moveTo>
                <a:cubicBezTo>
                  <a:pt x="277582" y="178825"/>
                  <a:pt x="357651" y="138813"/>
                  <a:pt x="357651" y="89413"/>
                </a:cubicBezTo>
                <a:cubicBezTo>
                  <a:pt x="357651" y="40012"/>
                  <a:pt x="277582" y="0"/>
                  <a:pt x="178825" y="0"/>
                </a:cubicBezTo>
                <a:cubicBezTo>
                  <a:pt x="80069" y="0"/>
                  <a:pt x="0" y="40012"/>
                  <a:pt x="0" y="89413"/>
                </a:cubicBezTo>
                <a:cubicBezTo>
                  <a:pt x="0" y="138813"/>
                  <a:pt x="80069" y="178825"/>
                  <a:pt x="178825" y="178825"/>
                </a:cubicBezTo>
                <a:close/>
                <a:moveTo>
                  <a:pt x="320276" y="182625"/>
                </a:moveTo>
                <a:cubicBezTo>
                  <a:pt x="333784" y="175992"/>
                  <a:pt x="346351" y="167596"/>
                  <a:pt x="357651" y="157657"/>
                </a:cubicBezTo>
                <a:lnTo>
                  <a:pt x="357651" y="357651"/>
                </a:lnTo>
                <a:cubicBezTo>
                  <a:pt x="357651" y="407051"/>
                  <a:pt x="277582" y="447063"/>
                  <a:pt x="178825" y="447063"/>
                </a:cubicBezTo>
                <a:cubicBezTo>
                  <a:pt x="80069" y="447063"/>
                  <a:pt x="0" y="407051"/>
                  <a:pt x="0" y="357651"/>
                </a:cubicBezTo>
                <a:lnTo>
                  <a:pt x="0" y="157657"/>
                </a:lnTo>
                <a:cubicBezTo>
                  <a:pt x="11299" y="167596"/>
                  <a:pt x="23867" y="175992"/>
                  <a:pt x="37374" y="182625"/>
                </a:cubicBezTo>
                <a:cubicBezTo>
                  <a:pt x="75330" y="201581"/>
                  <a:pt x="125357" y="212355"/>
                  <a:pt x="178825" y="212355"/>
                </a:cubicBezTo>
                <a:cubicBezTo>
                  <a:pt x="232294" y="212355"/>
                  <a:pt x="282320" y="201581"/>
                  <a:pt x="320276" y="182625"/>
                </a:cubicBezTo>
                <a:close/>
              </a:path>
            </a:pathLst>
          </a:custGeom>
          <a:solidFill>
            <a:srgbClr val="3890E5"/>
          </a:solidFill>
          <a:ln>
            <a:noFill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0" name="Freeform: Shape 48">
            <a:extLst>
              <a:ext uri="{FF2B5EF4-FFF2-40B4-BE49-F238E27FC236}">
                <a16:creationId xmlns:a16="http://schemas.microsoft.com/office/drawing/2014/main" id="{1DFDD636-4225-224C-DF3F-893ADD6B8418}"/>
              </a:ext>
            </a:extLst>
          </p:cNvPr>
          <p:cNvSpPr/>
          <p:nvPr/>
        </p:nvSpPr>
        <p:spPr>
          <a:xfrm>
            <a:off x="3766937" y="2342823"/>
            <a:ext cx="357651" cy="447063"/>
          </a:xfrm>
          <a:custGeom>
            <a:avLst/>
            <a:gdLst>
              <a:gd name="connsiteX0" fmla="*/ 212355 w 357651"/>
              <a:gd name="connsiteY0" fmla="*/ 11176 h 447063"/>
              <a:gd name="connsiteX1" fmla="*/ 346474 w 357651"/>
              <a:gd name="connsiteY1" fmla="*/ 145295 h 447063"/>
              <a:gd name="connsiteX2" fmla="*/ 223532 w 357651"/>
              <a:gd name="connsiteY2" fmla="*/ 145295 h 447063"/>
              <a:gd name="connsiteX3" fmla="*/ 212355 w 357651"/>
              <a:gd name="connsiteY3" fmla="*/ 134118 h 447063"/>
              <a:gd name="connsiteX4" fmla="*/ 44706 w 357651"/>
              <a:gd name="connsiteY4" fmla="*/ 0 h 447063"/>
              <a:gd name="connsiteX5" fmla="*/ 178825 w 357651"/>
              <a:gd name="connsiteY5" fmla="*/ 0 h 447063"/>
              <a:gd name="connsiteX6" fmla="*/ 178825 w 357651"/>
              <a:gd name="connsiteY6" fmla="*/ 134119 h 447063"/>
              <a:gd name="connsiteX7" fmla="*/ 223532 w 357651"/>
              <a:gd name="connsiteY7" fmla="*/ 178825 h 447063"/>
              <a:gd name="connsiteX8" fmla="*/ 357651 w 357651"/>
              <a:gd name="connsiteY8" fmla="*/ 178825 h 447063"/>
              <a:gd name="connsiteX9" fmla="*/ 357651 w 357651"/>
              <a:gd name="connsiteY9" fmla="*/ 402357 h 447063"/>
              <a:gd name="connsiteX10" fmla="*/ 312944 w 357651"/>
              <a:gd name="connsiteY10" fmla="*/ 447063 h 447063"/>
              <a:gd name="connsiteX11" fmla="*/ 44706 w 357651"/>
              <a:gd name="connsiteY11" fmla="*/ 447063 h 447063"/>
              <a:gd name="connsiteX12" fmla="*/ 0 w 357651"/>
              <a:gd name="connsiteY12" fmla="*/ 402357 h 447063"/>
              <a:gd name="connsiteX13" fmla="*/ 0 w 357651"/>
              <a:gd name="connsiteY13" fmla="*/ 44706 h 447063"/>
              <a:gd name="connsiteX14" fmla="*/ 44706 w 357651"/>
              <a:gd name="connsiteY14" fmla="*/ 0 h 447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7651" h="447063">
                <a:moveTo>
                  <a:pt x="212355" y="11176"/>
                </a:moveTo>
                <a:lnTo>
                  <a:pt x="346474" y="145295"/>
                </a:lnTo>
                <a:lnTo>
                  <a:pt x="223532" y="145295"/>
                </a:lnTo>
                <a:cubicBezTo>
                  <a:pt x="217360" y="145295"/>
                  <a:pt x="212355" y="140291"/>
                  <a:pt x="212355" y="134118"/>
                </a:cubicBezTo>
                <a:close/>
                <a:moveTo>
                  <a:pt x="44706" y="0"/>
                </a:moveTo>
                <a:lnTo>
                  <a:pt x="178825" y="0"/>
                </a:lnTo>
                <a:lnTo>
                  <a:pt x="178825" y="134119"/>
                </a:lnTo>
                <a:cubicBezTo>
                  <a:pt x="178825" y="158810"/>
                  <a:pt x="198840" y="178825"/>
                  <a:pt x="223532" y="178825"/>
                </a:cubicBezTo>
                <a:lnTo>
                  <a:pt x="357651" y="178825"/>
                </a:lnTo>
                <a:lnTo>
                  <a:pt x="357651" y="402357"/>
                </a:lnTo>
                <a:cubicBezTo>
                  <a:pt x="357651" y="427048"/>
                  <a:pt x="337636" y="447063"/>
                  <a:pt x="312944" y="447063"/>
                </a:cubicBezTo>
                <a:lnTo>
                  <a:pt x="44706" y="447063"/>
                </a:lnTo>
                <a:cubicBezTo>
                  <a:pt x="20016" y="447063"/>
                  <a:pt x="0" y="427048"/>
                  <a:pt x="0" y="402357"/>
                </a:cubicBezTo>
                <a:lnTo>
                  <a:pt x="0" y="44706"/>
                </a:lnTo>
                <a:cubicBezTo>
                  <a:pt x="0" y="20016"/>
                  <a:pt x="20016" y="0"/>
                  <a:pt x="44706" y="0"/>
                </a:cubicBezTo>
                <a:close/>
              </a:path>
            </a:pathLst>
          </a:custGeom>
          <a:solidFill>
            <a:srgbClr val="3890E5"/>
          </a:solidFill>
          <a:ln>
            <a:noFill/>
            <a:headEnd type="none" w="med" len="med"/>
            <a:tailEnd type="none" w="med" len="med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0550F6-7AA2-2145-90E3-AFDB1501C76C}"/>
              </a:ext>
            </a:extLst>
          </p:cNvPr>
          <p:cNvSpPr txBox="1"/>
          <p:nvPr/>
        </p:nvSpPr>
        <p:spPr>
          <a:xfrm>
            <a:off x="838199" y="5945913"/>
            <a:ext cx="107685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Integrated data chunking and embedding in Azure AI Search</a:t>
            </a:r>
            <a:r>
              <a:rPr lang="en-US" sz="2000">
                <a:solidFill>
                  <a:srgbClr val="2454C3"/>
                </a:solidFill>
              </a:rPr>
              <a:t>  </a:t>
            </a:r>
            <a:r>
              <a:rPr lang="en-US" sz="2000"/>
              <a:t>(</a:t>
            </a:r>
            <a:r>
              <a:rPr lang="en-US" sz="2000">
                <a:solidFill>
                  <a:srgbClr val="2454C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aka.ms/integrated-vectorization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72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85185E-6 L 4.79167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4.7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1.04167E-6 -4.44444E-6 L 1.041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-2.96296E-6 L -2.70833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1.85185E-6 L -2.70833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54167E-6 -4.44444E-6 L 3.54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44444E-6 L -2.08333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1.85185E-6 L -2.08333E-7 0.03541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95833E-6 -4.44444E-6 L -3.95833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1.85185E-6 L 2.29167E-6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8.33333E-7 -3.33333E-6 L 8.33333E-7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45833E-6 -4.44444E-6 L -1.458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-2.96296E-6 L 5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1.85185E-6 L 4.79167E-6 0.03541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7EE657-7D4D-96AF-72E1-1C0CCEABC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79B3-C552-D635-5AF5-5DBE46EB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Integrated vectorization in RAG chat repo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2F64D54C-8700-E505-E6A0-CB73D4F90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496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Once the PR is merged, you can opt to use it via: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903EFE-AA08-05C3-8646-A70BA2D47E19}"/>
              </a:ext>
            </a:extLst>
          </p:cNvPr>
          <p:cNvSpPr txBox="1"/>
          <p:nvPr/>
        </p:nvSpPr>
        <p:spPr>
          <a:xfrm>
            <a:off x="838200" y="5851128"/>
            <a:ext cx="9393936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PR: Adding integrated vectorization support</a:t>
            </a:r>
            <a:r>
              <a:rPr lang="en-US" sz="2200">
                <a:solidFill>
                  <a:srgbClr val="2454C3"/>
                </a:solidFill>
              </a:rPr>
              <a:t>     </a:t>
            </a:r>
            <a:r>
              <a:rPr lang="en-US" sz="2200"/>
              <a:t>(</a:t>
            </a:r>
            <a:r>
              <a:rPr lang="en-US" sz="220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22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20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ragchat</a:t>
            </a:r>
            <a:r>
              <a:rPr lang="en-US" sz="22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20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intvect</a:t>
            </a:r>
            <a:r>
              <a:rPr lang="en-US" sz="220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DD48BE-67B5-466A-28DB-40865DA94F25}"/>
              </a:ext>
            </a:extLst>
          </p:cNvPr>
          <p:cNvSpPr txBox="1"/>
          <p:nvPr/>
        </p:nvSpPr>
        <p:spPr>
          <a:xfrm>
            <a:off x="953262" y="2736503"/>
            <a:ext cx="920572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Monaco" pitchFamily="2" charset="77"/>
              </a:rPr>
              <a:t>azd env set USE_FEATURE_INT_VECTORIZATION true</a:t>
            </a:r>
          </a:p>
          <a:p>
            <a:pPr marL="0" indent="0">
              <a:buNone/>
            </a:pPr>
            <a:r>
              <a:rPr 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Monaco" pitchFamily="2" charset="77"/>
              </a:rPr>
              <a:t>azd up</a:t>
            </a:r>
          </a:p>
        </p:txBody>
      </p:sp>
    </p:spTree>
    <p:extLst>
      <p:ext uri="{BB962C8B-B14F-4D97-AF65-F5344CB8AC3E}">
        <p14:creationId xmlns:p14="http://schemas.microsoft.com/office/powerpoint/2010/main" val="3378515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31C35-BBA7-D70C-2135-5B220D7C2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4A070-7C5D-C81E-8DA9-13BE1640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Manual indexing vs. Integrated vectorization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084DBC-C8E2-4A97-7069-9CF03892893B}"/>
              </a:ext>
            </a:extLst>
          </p:cNvPr>
          <p:cNvSpPr txBox="1"/>
          <p:nvPr/>
        </p:nvSpPr>
        <p:spPr>
          <a:xfrm>
            <a:off x="912877" y="1862328"/>
            <a:ext cx="4408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All code is local and easy to change.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  <a:p>
            <a:r>
              <a:rPr lang="en-US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Hard to connect to indexers for cloud-based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 to be manually re-run for new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E1DD6-A3FB-62F4-5F83-2AEEDA80BCCE}"/>
              </a:ext>
            </a:extLst>
          </p:cNvPr>
          <p:cNvSpPr txBox="1"/>
          <p:nvPr/>
        </p:nvSpPr>
        <p:spPr>
          <a:xfrm>
            <a:off x="5747385" y="1877568"/>
            <a:ext cx="49286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Easily connect to indexers that can add new data on triggers or periodically.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don’t need to maintain chunking or embedding code yourself.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Cons: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Currently in preview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Customizing the skills takes more effort, if the built-in skills are not sufficient.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0DA7DB-4291-9CF9-ADC6-93593375CCB8}"/>
              </a:ext>
            </a:extLst>
          </p:cNvPr>
          <p:cNvCxnSpPr/>
          <p:nvPr/>
        </p:nvCxnSpPr>
        <p:spPr>
          <a:xfrm>
            <a:off x="5458967" y="1690688"/>
            <a:ext cx="0" cy="3767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93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7524D6-DF3E-EC0D-5919-DE86FDAAA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BE9A7C-217E-B4F8-3450-F94116200A7B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AI search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2400119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3FDEB-EF49-FB71-6E1B-0726EB549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481B8-58F7-BA60-2101-EE1C655A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Analyzers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CD7486-9595-C5A2-28E3-348C861B8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25625"/>
            <a:ext cx="10948417" cy="3079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/>
              <a:t>Analyzers</a:t>
            </a:r>
            <a:r>
              <a:rPr lang="en-US" sz="3000"/>
              <a:t> are components of the full-text search engine for processing strings during indexing and query execution.</a:t>
            </a:r>
          </a:p>
          <a:p>
            <a:pPr marL="0" indent="0">
              <a:buNone/>
            </a:pPr>
            <a:endParaRPr lang="en-US" sz="3000"/>
          </a:p>
          <a:p>
            <a:r>
              <a:rPr lang="en-US" sz="3000" b="1"/>
              <a:t>Language analyzers</a:t>
            </a:r>
            <a:r>
              <a:rPr lang="en-US" sz="3000"/>
              <a:t>: If you’re indexing non-English documents in particular, consider customizing the analyzer used.</a:t>
            </a:r>
          </a:p>
          <a:p>
            <a:r>
              <a:rPr lang="en-US" sz="3000" b="1"/>
              <a:t>Custom analyzers</a:t>
            </a:r>
            <a:r>
              <a:rPr lang="en-US" sz="3000"/>
              <a:t>: Useful for custom tokenization, like to recognize phone numbers, word normalization, etc.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3EDC0-2883-C5A4-8BB7-AAFA67092D4C}"/>
              </a:ext>
            </a:extLst>
          </p:cNvPr>
          <p:cNvSpPr txBox="1"/>
          <p:nvPr/>
        </p:nvSpPr>
        <p:spPr>
          <a:xfrm>
            <a:off x="1008126" y="5355258"/>
            <a:ext cx="10211562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3333FF"/>
                </a:solidFill>
              </a:rPr>
              <a:t>🔗 </a:t>
            </a:r>
            <a:r>
              <a:rPr lang="en-US" sz="220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Analyzers for text processing in Azure AI Search</a:t>
            </a:r>
            <a:r>
              <a:rPr lang="en-US" sz="2200">
                <a:solidFill>
                  <a:srgbClr val="2454C3"/>
                </a:solidFill>
              </a:rPr>
              <a:t>       </a:t>
            </a:r>
            <a:r>
              <a:rPr lang="en-US" sz="2200"/>
              <a:t>(</a:t>
            </a:r>
            <a:r>
              <a:rPr lang="en-US" sz="22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aka.ms/aisearch/analyzers</a:t>
            </a:r>
            <a:r>
              <a:rPr lang="en-US" sz="2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8720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83048C-DD9A-5391-10BC-32A53CE6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54C4-CFD2-BA38-1B94-7477A6E84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Scoring profiles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0E69-9824-702C-C14E-B1DBD49C3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7476"/>
            <a:ext cx="10836350" cy="1018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/>
              <a:t>Scoring profiles</a:t>
            </a:r>
            <a:r>
              <a:rPr lang="en-US" sz="3000"/>
              <a:t> are criteria for boosting a search score based on custom parameters.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4C3DD-D697-E67B-5FF5-3DB63C912194}"/>
              </a:ext>
            </a:extLst>
          </p:cNvPr>
          <p:cNvSpPr txBox="1"/>
          <p:nvPr/>
        </p:nvSpPr>
        <p:spPr>
          <a:xfrm>
            <a:off x="944118" y="5958366"/>
            <a:ext cx="100195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>
                <a:solidFill>
                  <a:srgbClr val="3333FF"/>
                </a:solidFill>
              </a:rPr>
              <a:t>🔗 </a:t>
            </a:r>
            <a:r>
              <a:rPr lang="en-US" sz="220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Add scoring profiles to boost search scores</a:t>
            </a:r>
            <a:r>
              <a:rPr lang="en-US" sz="2200">
                <a:solidFill>
                  <a:srgbClr val="2454C3"/>
                </a:solidFill>
              </a:rPr>
              <a:t>       </a:t>
            </a:r>
            <a:r>
              <a:rPr lang="en-US" sz="2200"/>
              <a:t>(</a:t>
            </a:r>
            <a:r>
              <a:rPr lang="en-US" sz="22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aka.ms/aisearch/scoring</a:t>
            </a:r>
            <a:r>
              <a:rPr lang="en-US" sz="220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FA9D8-6E90-717A-519A-EFCE9D271440}"/>
              </a:ext>
            </a:extLst>
          </p:cNvPr>
          <p:cNvSpPr txBox="1"/>
          <p:nvPr/>
        </p:nvSpPr>
        <p:spPr>
          <a:xfrm>
            <a:off x="944118" y="2665635"/>
            <a:ext cx="8306562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A31515"/>
                </a:solidFill>
                <a:effectLst/>
                <a:latin typeface="Monaco" pitchFamily="2" charset="77"/>
              </a:rPr>
              <a:t>"</a:t>
            </a:r>
            <a:r>
              <a:rPr lang="en-US" b="0" i="0" err="1">
                <a:solidFill>
                  <a:srgbClr val="A31515"/>
                </a:solidFill>
                <a:effectLst/>
                <a:latin typeface="Monaco" pitchFamily="2" charset="77"/>
              </a:rPr>
              <a:t>scoringProfiles</a:t>
            </a:r>
            <a:r>
              <a:rPr lang="en-US" b="0" i="0">
                <a:solidFill>
                  <a:srgbClr val="A31515"/>
                </a:solidFill>
                <a:effectLst/>
                <a:latin typeface="Monaco" pitchFamily="2" charset="77"/>
              </a:rPr>
              <a:t>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[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{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"name"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</a:t>
            </a:r>
            <a:r>
              <a:rPr lang="en-US" b="0" i="0">
                <a:solidFill>
                  <a:srgbClr val="A31515"/>
                </a:solidFill>
                <a:effectLst/>
                <a:latin typeface="Monaco" pitchFamily="2" charset="77"/>
              </a:rPr>
              <a:t>"</a:t>
            </a:r>
            <a:r>
              <a:rPr lang="en-US" b="0" i="0" err="1">
                <a:solidFill>
                  <a:srgbClr val="A31515"/>
                </a:solidFill>
                <a:effectLst/>
                <a:latin typeface="Monaco" pitchFamily="2" charset="77"/>
              </a:rPr>
              <a:t>boostKeywords</a:t>
            </a:r>
            <a:r>
              <a:rPr lang="en-US" b="0" i="0">
                <a:solidFill>
                  <a:srgbClr val="A31515"/>
                </a:solidFill>
                <a:effectLst/>
                <a:latin typeface="Monaco" pitchFamily="2" charset="77"/>
              </a:rPr>
              <a:t>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,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"text"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{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   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"weights"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{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     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</a:t>
            </a:r>
            <a:r>
              <a:rPr lang="en-US" b="0" i="0" err="1">
                <a:solidFill>
                  <a:srgbClr val="0451A5"/>
                </a:solidFill>
                <a:effectLst/>
                <a:latin typeface="Monaco" pitchFamily="2" charset="77"/>
              </a:rPr>
              <a:t>HotelName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2,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     </a:t>
            </a:r>
            <a:r>
              <a:rPr lang="en-US" b="0" i="0">
                <a:solidFill>
                  <a:srgbClr val="0451A5"/>
                </a:solidFill>
                <a:effectLst/>
                <a:latin typeface="Monaco" pitchFamily="2" charset="77"/>
              </a:rPr>
              <a:t>"Description"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: 5 }</a:t>
            </a:r>
          </a:p>
          <a:p>
            <a:r>
              <a:rPr lang="en-US">
                <a:solidFill>
                  <a:srgbClr val="161616"/>
                </a:solidFill>
                <a:latin typeface="Monaco" pitchFamily="2" charset="77"/>
              </a:rPr>
              <a:t>    </a:t>
            </a:r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}</a:t>
            </a:r>
          </a:p>
          <a:p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  } </a:t>
            </a:r>
          </a:p>
          <a:p>
            <a:r>
              <a:rPr lang="en-US" b="0" i="0">
                <a:solidFill>
                  <a:srgbClr val="161616"/>
                </a:solidFill>
                <a:effectLst/>
                <a:latin typeface="Monaco" pitchFamily="2" charset="77"/>
              </a:rPr>
              <a:t>]</a:t>
            </a:r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720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4285-666F-AFD6-0747-7FAB2212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3A9041-C721-C19A-72A6-ED361C53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Next steps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8A70E2-C8AB-877B-ACF9-DF980C8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705976" cy="476567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Register for the hackathon →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Introduce yourself in our discussion forum</a:t>
            </a:r>
          </a:p>
          <a:p>
            <a:r>
              <a:rPr lang="en-US"/>
              <a:t>Deploy the repo with the sample data</a:t>
            </a:r>
          </a:p>
          <a:p>
            <a:pPr lvl="1"/>
            <a:r>
              <a:rPr lang="en-US"/>
              <a:t>See steps on low cost deployment →</a:t>
            </a:r>
          </a:p>
          <a:p>
            <a:endParaRPr lang="en-US"/>
          </a:p>
          <a:p>
            <a:r>
              <a:rPr lang="en-US"/>
              <a:t>Start customizing the project! </a:t>
            </a:r>
          </a:p>
          <a:p>
            <a:r>
              <a:rPr lang="en-US"/>
              <a:t>Post in forum if you have any issues deploying or questions about customization.  🙋🏼 🙋🏾‍♀️ 🙋🏻 🙋🏼‍♀️ 🙋🏿‍♂️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Join tomorrow’s session: GPT-4 with Vision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88028-9257-46A7-9406-F26128A6074B}"/>
              </a:ext>
            </a:extLst>
          </p:cNvPr>
          <p:cNvSpPr txBox="1"/>
          <p:nvPr/>
        </p:nvSpPr>
        <p:spPr>
          <a:xfrm>
            <a:off x="5934075" y="1825624"/>
            <a:ext cx="521017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aka.ms/hacktogether/chatapp</a:t>
            </a:r>
            <a:endParaRPr lang="en-US" sz="3000">
              <a:solidFill>
                <a:srgbClr val="2454C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3FC9A-9DE6-32A5-1288-2EC8211239CE}"/>
              </a:ext>
            </a:extLst>
          </p:cNvPr>
          <p:cNvSpPr txBox="1"/>
          <p:nvPr/>
        </p:nvSpPr>
        <p:spPr>
          <a:xfrm>
            <a:off x="7496176" y="3317509"/>
            <a:ext cx="364807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aka.ms/ragchat/free</a:t>
            </a:r>
            <a:endParaRPr lang="en-US" sz="300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4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7099-B815-DBB9-ADBC-F0D9DD9D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1">
                <a:alpha val="40000"/>
              </a:schemeClr>
            </a:glow>
            <a:softEdge rad="0"/>
          </a:effectLst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Search</a:t>
            </a:r>
            <a:b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Best Practices for RAG</a:t>
            </a:r>
          </a:p>
        </p:txBody>
      </p:sp>
    </p:spTree>
    <p:extLst>
      <p:ext uri="{BB962C8B-B14F-4D97-AF65-F5344CB8AC3E}">
        <p14:creationId xmlns:p14="http://schemas.microsoft.com/office/powerpoint/2010/main" val="130000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27E95-F45F-05B9-D0F7-9A135992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E88627-3079-CD56-6939-EEF481AAE4ED}"/>
              </a:ext>
            </a:extLst>
          </p:cNvPr>
          <p:cNvSpPr txBox="1">
            <a:spLocks/>
          </p:cNvSpPr>
          <p:nvPr/>
        </p:nvSpPr>
        <p:spPr>
          <a:xfrm>
            <a:off x="686104" y="4140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RAG: </a:t>
            </a:r>
            <a:r>
              <a:rPr lang="en-US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etrieval </a:t>
            </a:r>
            <a:r>
              <a:rPr lang="en-US" b="1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ugmented </a:t>
            </a:r>
            <a:r>
              <a:rPr lang="en-US" b="1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eneration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644642-B049-2B62-328A-6575EE3663DC}"/>
              </a:ext>
            </a:extLst>
          </p:cNvPr>
          <p:cNvSpPr txBox="1">
            <a:spLocks/>
          </p:cNvSpPr>
          <p:nvPr/>
        </p:nvSpPr>
        <p:spPr>
          <a:xfrm>
            <a:off x="2406466" y="5195901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Document Search</a:t>
            </a:r>
            <a:endParaRPr lang="en-US" sz="5550">
              <a:cs typeface="Arial"/>
            </a:endParaRPr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5901D972-E55D-3F02-C9BA-2DB0FE3EC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0685" y="3689574"/>
            <a:ext cx="1168288" cy="1291166"/>
          </a:xfrm>
          <a:prstGeom prst="rect">
            <a:avLst/>
          </a:prstGeom>
        </p:spPr>
      </p:pic>
      <p:sp>
        <p:nvSpPr>
          <p:cNvPr id="14" name="Arrow: Right 8">
            <a:extLst>
              <a:ext uri="{FF2B5EF4-FFF2-40B4-BE49-F238E27FC236}">
                <a16:creationId xmlns:a16="http://schemas.microsoft.com/office/drawing/2014/main" id="{12B9CA2E-3D60-C9FD-A968-35E814408B99}"/>
              </a:ext>
            </a:extLst>
          </p:cNvPr>
          <p:cNvSpPr/>
          <p:nvPr/>
        </p:nvSpPr>
        <p:spPr bwMode="auto">
          <a:xfrm>
            <a:off x="2043763" y="4239316"/>
            <a:ext cx="1056685" cy="34909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BE4615-CBDD-90C1-0E6F-4FEF6211E63E}"/>
              </a:ext>
            </a:extLst>
          </p:cNvPr>
          <p:cNvSpPr txBox="1"/>
          <p:nvPr/>
        </p:nvSpPr>
        <p:spPr>
          <a:xfrm>
            <a:off x="4662630" y="4640825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02E956-4D9D-C2EF-86C7-6B630C390BB9}"/>
              </a:ext>
            </a:extLst>
          </p:cNvPr>
          <p:cNvSpPr txBox="1">
            <a:spLocks/>
          </p:cNvSpPr>
          <p:nvPr/>
        </p:nvSpPr>
        <p:spPr>
          <a:xfrm>
            <a:off x="7176434" y="5129782"/>
            <a:ext cx="1791866" cy="13841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</a:t>
            </a:r>
            <a:endParaRPr lang="en-US" sz="2000">
              <a:cs typeface="Arial"/>
            </a:endParaRPr>
          </a:p>
        </p:txBody>
      </p:sp>
      <p:pic>
        <p:nvPicPr>
          <p:cNvPr id="17" name="Graphic 2">
            <a:extLst>
              <a:ext uri="{FF2B5EF4-FFF2-40B4-BE49-F238E27FC236}">
                <a16:creationId xmlns:a16="http://schemas.microsoft.com/office/drawing/2014/main" id="{692CEB70-A8D7-9EE4-9620-2BE6FE880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3033" y="3326932"/>
            <a:ext cx="1627908" cy="1721555"/>
          </a:xfrm>
          <a:prstGeom prst="rect">
            <a:avLst/>
          </a:prstGeom>
        </p:spPr>
      </p:pic>
      <p:sp>
        <p:nvSpPr>
          <p:cNvPr id="18" name="Arrow: Right 10">
            <a:extLst>
              <a:ext uri="{FF2B5EF4-FFF2-40B4-BE49-F238E27FC236}">
                <a16:creationId xmlns:a16="http://schemas.microsoft.com/office/drawing/2014/main" id="{CB564525-47BC-EFD9-A148-7BD21E88F410}"/>
              </a:ext>
            </a:extLst>
          </p:cNvPr>
          <p:cNvSpPr/>
          <p:nvPr/>
        </p:nvSpPr>
        <p:spPr bwMode="auto">
          <a:xfrm>
            <a:off x="4312170" y="4239316"/>
            <a:ext cx="285059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1">
            <a:extLst>
              <a:ext uri="{FF2B5EF4-FFF2-40B4-BE49-F238E27FC236}">
                <a16:creationId xmlns:a16="http://schemas.microsoft.com/office/drawing/2014/main" id="{04AB19EF-8C3B-37C6-A006-D589329DC107}"/>
              </a:ext>
            </a:extLst>
          </p:cNvPr>
          <p:cNvSpPr/>
          <p:nvPr/>
        </p:nvSpPr>
        <p:spPr bwMode="auto">
          <a:xfrm>
            <a:off x="2043402" y="3394479"/>
            <a:ext cx="51193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0ADE83-A121-73C8-18C4-BEA574586C13}"/>
              </a:ext>
            </a:extLst>
          </p:cNvPr>
          <p:cNvGrpSpPr/>
          <p:nvPr/>
        </p:nvGrpSpPr>
        <p:grpSpPr>
          <a:xfrm>
            <a:off x="8415343" y="1728219"/>
            <a:ext cx="3480724" cy="1290070"/>
            <a:chOff x="18815883" y="2962848"/>
            <a:chExt cx="5090699" cy="2466784"/>
          </a:xfrm>
        </p:grpSpPr>
        <p:sp>
          <p:nvSpPr>
            <p:cNvPr id="21" name="Speech Bubble: Rectangle with Corners Rounded 18">
              <a:extLst>
                <a:ext uri="{FF2B5EF4-FFF2-40B4-BE49-F238E27FC236}">
                  <a16:creationId xmlns:a16="http://schemas.microsoft.com/office/drawing/2014/main" id="{42628F4F-AC04-08B2-271A-B340230A1331}"/>
                </a:ext>
              </a:extLst>
            </p:cNvPr>
            <p:cNvSpPr/>
            <p:nvPr/>
          </p:nvSpPr>
          <p:spPr bwMode="auto">
            <a:xfrm>
              <a:off x="18815883" y="2962848"/>
              <a:ext cx="5090699" cy="2466784"/>
            </a:xfrm>
            <a:prstGeom prst="wedgeRoundRectCallout">
              <a:avLst>
                <a:gd name="adj1" fmla="val 24202"/>
                <a:gd name="adj2" fmla="val 6527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61F4DCE6-BB0F-CF0D-8D18-744504D78191}"/>
                </a:ext>
              </a:extLst>
            </p:cNvPr>
            <p:cNvSpPr txBox="1"/>
            <p:nvPr/>
          </p:nvSpPr>
          <p:spPr>
            <a:xfrm>
              <a:off x="18985365" y="3395991"/>
              <a:ext cx="4751733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Yes, your company perks cover underwater activities such as scuba diving lessons </a:t>
              </a:r>
              <a:r>
                <a:rPr lang="en-US" sz="1800" baseline="300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1</a:t>
              </a:r>
              <a:endParaRPr lang="en-US" sz="1800" baseline="3000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pic>
        <p:nvPicPr>
          <p:cNvPr id="23" name="Graphic 14">
            <a:extLst>
              <a:ext uri="{FF2B5EF4-FFF2-40B4-BE49-F238E27FC236}">
                <a16:creationId xmlns:a16="http://schemas.microsoft.com/office/drawing/2014/main" id="{4AAE7E71-0805-B0C4-BBFD-53F756941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0686" y="3143619"/>
            <a:ext cx="1537460" cy="1617942"/>
          </a:xfrm>
          <a:prstGeom prst="rect">
            <a:avLst/>
          </a:prstGeom>
        </p:spPr>
      </p:pic>
      <p:sp>
        <p:nvSpPr>
          <p:cNvPr id="24" name="Arrow: Right 17">
            <a:extLst>
              <a:ext uri="{FF2B5EF4-FFF2-40B4-BE49-F238E27FC236}">
                <a16:creationId xmlns:a16="http://schemas.microsoft.com/office/drawing/2014/main" id="{4C780EBA-D431-C0F8-F593-3772BEA8E333}"/>
              </a:ext>
            </a:extLst>
          </p:cNvPr>
          <p:cNvSpPr/>
          <p:nvPr/>
        </p:nvSpPr>
        <p:spPr bwMode="auto">
          <a:xfrm>
            <a:off x="9106065" y="4295107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2D6F9E-F5DA-E400-1361-143771C26779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26" name="Graphic 13">
              <a:extLst>
                <a:ext uri="{FF2B5EF4-FFF2-40B4-BE49-F238E27FC236}">
                  <a16:creationId xmlns:a16="http://schemas.microsoft.com/office/drawing/2014/main" id="{ECA54D33-DD34-0836-7D85-8A570FD2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9BA08695-5C1A-AFA1-5F22-32054E8E7A7E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F002FB-479B-9864-AA73-5BAA7BCB8BDA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9" name="Speech Bubble: Rectangle with Corners Rounded 7">
                <a:extLst>
                  <a:ext uri="{FF2B5EF4-FFF2-40B4-BE49-F238E27FC236}">
                    <a16:creationId xmlns:a16="http://schemas.microsoft.com/office/drawing/2014/main" id="{FD01F264-B60B-6990-CC09-8A6BE3171997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Text Placeholder 5">
                <a:extLst>
                  <a:ext uri="{FF2B5EF4-FFF2-40B4-BE49-F238E27FC236}">
                    <a16:creationId xmlns:a16="http://schemas.microsoft.com/office/drawing/2014/main" id="{EB01C814-62D6-E68D-1214-347CA111B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64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Robust retrieval for RAG chat apps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885D4C-2F37-FAE8-602B-573FCFB1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49367"/>
            <a:ext cx="5120640" cy="4296561"/>
          </a:xfrm>
        </p:spPr>
        <p:txBody>
          <a:bodyPr>
            <a:spAutoFit/>
          </a:bodyPr>
          <a:lstStyle/>
          <a:p>
            <a:pPr>
              <a:defRPr/>
            </a:pPr>
            <a:r>
              <a:rPr lang="en-US" sz="2400"/>
              <a:t>Relevance is critical for RAG apps </a:t>
            </a:r>
          </a:p>
          <a:p>
            <a:endParaRPr lang="en-US" sz="2400"/>
          </a:p>
          <a:p>
            <a:r>
              <a:rPr lang="en-US" sz="2400"/>
              <a:t>Lots of passages in prompt </a:t>
            </a:r>
            <a:r>
              <a:rPr lang="en-US" sz="2400">
                <a:sym typeface="Wingdings" panose="05000000000000000000" pitchFamily="2" charset="2"/>
              </a:rPr>
              <a:t> degraded quality</a:t>
            </a:r>
          </a:p>
          <a:p>
            <a:pPr marL="228600" lvl="1" indent="0">
              <a:buNone/>
            </a:pPr>
            <a:r>
              <a:rPr lang="en-US">
                <a:sym typeface="Wingdings" panose="05000000000000000000" pitchFamily="2" charset="2"/>
              </a:rPr>
              <a:t> Can’t only focus on recall</a:t>
            </a:r>
          </a:p>
          <a:p>
            <a:pPr lvl="1"/>
            <a:endParaRPr lang="en-US">
              <a:sym typeface="Wingdings" panose="05000000000000000000" pitchFamily="2" charset="2"/>
            </a:endParaRPr>
          </a:p>
          <a:p>
            <a:r>
              <a:rPr lang="en-US" sz="2400">
                <a:sym typeface="Wingdings" panose="05000000000000000000" pitchFamily="2" charset="2"/>
              </a:rPr>
              <a:t>Incorrect passages in prompt  possibly well-grounded yet</a:t>
            </a:r>
            <a:br>
              <a:rPr lang="en-US" sz="2400">
                <a:sym typeface="Wingdings" panose="05000000000000000000" pitchFamily="2" charset="2"/>
              </a:rPr>
            </a:br>
            <a:r>
              <a:rPr lang="en-US" sz="2400">
                <a:sym typeface="Wingdings" panose="05000000000000000000" pitchFamily="2" charset="2"/>
              </a:rPr>
              <a:t>wrong answers</a:t>
            </a:r>
          </a:p>
          <a:p>
            <a:pPr marL="571500" lvl="1" indent="-342900">
              <a:buNone/>
            </a:pPr>
            <a:r>
              <a:rPr lang="en-US">
                <a:sym typeface="Wingdings" panose="05000000000000000000" pitchFamily="2" charset="2"/>
              </a:rPr>
              <a:t> Helps to establish thresholds for</a:t>
            </a:r>
            <a:br>
              <a:rPr lang="en-US">
                <a:sym typeface="Wingdings" panose="05000000000000000000" pitchFamily="2" charset="2"/>
              </a:rPr>
            </a:br>
            <a:r>
              <a:rPr lang="en-US">
                <a:sym typeface="Wingdings" panose="05000000000000000000" pitchFamily="2" charset="2"/>
              </a:rPr>
              <a:t>“good enough” grounding data</a:t>
            </a:r>
          </a:p>
        </p:txBody>
      </p:sp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39317A7E-E9DB-D8B6-DF96-BA4459312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1435100"/>
            <a:ext cx="5524500" cy="4833938"/>
          </a:xfrm>
          <a:prstGeom prst="roundRect">
            <a:avLst>
              <a:gd name="adj" fmla="val 2509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BCA174-9FB0-BC49-DDEC-A56E672FA0D0}"/>
              </a:ext>
            </a:extLst>
          </p:cNvPr>
          <p:cNvSpPr txBox="1"/>
          <p:nvPr/>
        </p:nvSpPr>
        <p:spPr>
          <a:xfrm>
            <a:off x="6096001" y="5945928"/>
            <a:ext cx="5510782" cy="307777"/>
          </a:xfrm>
          <a:prstGeom prst="rect">
            <a:avLst/>
          </a:prstGeom>
          <a:noFill/>
        </p:spPr>
        <p:txBody>
          <a:bodyPr wrap="square" lIns="91440" tIns="91440" rIns="91440" bIns="9144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Lost in the Middle: How Language Models Use Long Contexts, Liu et al. arXiv:2307.03172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7EB8796-C216-7E9C-C880-E0F85DC5D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9672494"/>
              </p:ext>
            </p:extLst>
          </p:nvPr>
        </p:nvGraphicFramePr>
        <p:xfrm>
          <a:off x="6526888" y="1581322"/>
          <a:ext cx="4662724" cy="3972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9EE3800-D2F2-436F-5443-123BB0FD548E}"/>
              </a:ext>
            </a:extLst>
          </p:cNvPr>
          <p:cNvSpPr txBox="1"/>
          <p:nvPr/>
        </p:nvSpPr>
        <p:spPr>
          <a:xfrm rot="16200000">
            <a:off x="5894663" y="3351961"/>
            <a:ext cx="833562" cy="430887"/>
          </a:xfrm>
          <a:prstGeom prst="rect">
            <a:avLst/>
          </a:prstGeom>
          <a:noFill/>
        </p:spPr>
        <p:txBody>
          <a:bodyPr wrap="none" lIns="0" tIns="182880" rIns="0" bIns="0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000000"/>
                </a:solidFill>
                <a:latin typeface="Segoe UI Semibold"/>
              </a:rPr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D8E88-FDC4-054D-9F9B-433943650CC7}"/>
              </a:ext>
            </a:extLst>
          </p:cNvPr>
          <p:cNvSpPr txBox="1"/>
          <p:nvPr/>
        </p:nvSpPr>
        <p:spPr>
          <a:xfrm>
            <a:off x="7043555" y="5553486"/>
            <a:ext cx="362939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rgbClr val="000000"/>
                </a:solidFill>
                <a:latin typeface="Segoe UI Semibold"/>
              </a:rPr>
              <a:t>Number of documents in input context</a:t>
            </a:r>
          </a:p>
        </p:txBody>
      </p:sp>
    </p:spTree>
    <p:extLst>
      <p:ext uri="{BB962C8B-B14F-4D97-AF65-F5344CB8AC3E}">
        <p14:creationId xmlns:p14="http://schemas.microsoft.com/office/powerpoint/2010/main" val="242892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2.5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  <p:bldGraphic spid="10" grpId="0">
        <p:bldAsOne/>
      </p:bldGraphic>
      <p:bldGraphic spid="10" grpId="1">
        <p:bldAsOne/>
      </p:bldGraphic>
      <p:bldP spid="11" grpId="0"/>
      <p:bldP spid="11" grpId="1"/>
      <p:bldP spid="12" grpId="0"/>
      <p:bldP spid="1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EB6C5-75D7-83C5-F158-05CAC3045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87A0-7E2D-849A-C1C7-C535A338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Optimal retrieval in Azure AI Search</a:t>
            </a:r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AC89688E-F258-688D-848F-4B99A7E60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36221" y="1690688"/>
            <a:ext cx="5524500" cy="4578350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9B48E3-CFDA-D574-8E38-72F423EE69E7}"/>
              </a:ext>
            </a:extLst>
          </p:cNvPr>
          <p:cNvGrpSpPr/>
          <p:nvPr/>
        </p:nvGrpSpPr>
        <p:grpSpPr>
          <a:xfrm>
            <a:off x="6782310" y="2281238"/>
            <a:ext cx="4632322" cy="3141662"/>
            <a:chOff x="6542089" y="2281238"/>
            <a:chExt cx="4632322" cy="31416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E040E01-73BC-0DED-AC1C-0B158E0B573A}"/>
                </a:ext>
              </a:extLst>
            </p:cNvPr>
            <p:cNvGrpSpPr/>
            <p:nvPr/>
          </p:nvGrpSpPr>
          <p:grpSpPr>
            <a:xfrm>
              <a:off x="6542089" y="2281238"/>
              <a:ext cx="4632322" cy="3141662"/>
              <a:chOff x="1610020" y="4080092"/>
              <a:chExt cx="2863372" cy="2612848"/>
            </a:xfrm>
          </p:grpSpPr>
          <p:sp>
            <p:nvSpPr>
              <p:cNvPr id="16" name="Flowchart: Magnetic Disk 4">
                <a:extLst>
                  <a:ext uri="{FF2B5EF4-FFF2-40B4-BE49-F238E27FC236}">
                    <a16:creationId xmlns:a16="http://schemas.microsoft.com/office/drawing/2014/main" id="{AA66566C-FD78-B357-CACF-0C401F90CAB7}"/>
                  </a:ext>
                </a:extLst>
              </p:cNvPr>
              <p:cNvSpPr/>
              <p:nvPr/>
            </p:nvSpPr>
            <p:spPr>
              <a:xfrm>
                <a:off x="1610020" y="5984255"/>
                <a:ext cx="1145936" cy="708685"/>
              </a:xfrm>
              <a:prstGeom prst="flowChartMagneticDisk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Vector</a:t>
                </a:r>
              </a:p>
            </p:txBody>
          </p:sp>
          <p:sp>
            <p:nvSpPr>
              <p:cNvPr id="17" name="Flowchart: Magnetic Disk 5">
                <a:extLst>
                  <a:ext uri="{FF2B5EF4-FFF2-40B4-BE49-F238E27FC236}">
                    <a16:creationId xmlns:a16="http://schemas.microsoft.com/office/drawing/2014/main" id="{EC2E46BD-1295-961D-8E6A-2AF96395F067}"/>
                  </a:ext>
                </a:extLst>
              </p:cNvPr>
              <p:cNvSpPr/>
              <p:nvPr/>
            </p:nvSpPr>
            <p:spPr>
              <a:xfrm>
                <a:off x="3327456" y="5984255"/>
                <a:ext cx="1145936" cy="708685"/>
              </a:xfrm>
              <a:prstGeom prst="flowChartMagneticDisk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Keywords</a:t>
                </a:r>
              </a:p>
            </p:txBody>
          </p:sp>
          <p:sp>
            <p:nvSpPr>
              <p:cNvPr id="18" name="Rectangle: Rounded Corners 7">
                <a:extLst>
                  <a:ext uri="{FF2B5EF4-FFF2-40B4-BE49-F238E27FC236}">
                    <a16:creationId xmlns:a16="http://schemas.microsoft.com/office/drawing/2014/main" id="{72CA1255-C199-FE57-5B94-ACDDFCCAA096}"/>
                  </a:ext>
                </a:extLst>
              </p:cNvPr>
              <p:cNvSpPr/>
              <p:nvPr/>
            </p:nvSpPr>
            <p:spPr>
              <a:xfrm>
                <a:off x="2346700" y="5050550"/>
                <a:ext cx="1393707" cy="708685"/>
              </a:xfrm>
              <a:prstGeom prst="roundRect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Fusion</a:t>
                </a:r>
                <a:br>
                  <a:rPr lang="en-US"/>
                </a:br>
                <a:r>
                  <a:rPr lang="en-US" sz="1400"/>
                  <a:t>(RRF)</a:t>
                </a:r>
                <a:endParaRPr lang="en-US"/>
              </a:p>
            </p:txBody>
          </p:sp>
          <p:sp>
            <p:nvSpPr>
              <p:cNvPr id="19" name="Rectangle: Rounded Corners 8">
                <a:extLst>
                  <a:ext uri="{FF2B5EF4-FFF2-40B4-BE49-F238E27FC236}">
                    <a16:creationId xmlns:a16="http://schemas.microsoft.com/office/drawing/2014/main" id="{C6E15074-FFCA-A8E2-FACB-7BA549346254}"/>
                  </a:ext>
                </a:extLst>
              </p:cNvPr>
              <p:cNvSpPr/>
              <p:nvPr/>
            </p:nvSpPr>
            <p:spPr>
              <a:xfrm>
                <a:off x="2346700" y="4080092"/>
                <a:ext cx="1393707" cy="708685"/>
              </a:xfrm>
              <a:prstGeom prst="roundRect">
                <a:avLst/>
              </a:prstGeom>
              <a:solidFill>
                <a:srgbClr val="0066FF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Reranking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8FB0846-CB4A-3260-26E6-AA1A6C103314}"/>
                  </a:ext>
                </a:extLst>
              </p:cNvPr>
              <p:cNvCxnSpPr>
                <a:cxnSpLocks/>
                <a:stCxn id="18" idx="0"/>
                <a:endCxn id="19" idx="2"/>
              </p:cNvCxnSpPr>
              <p:nvPr/>
            </p:nvCxnSpPr>
            <p:spPr>
              <a:xfrm flipV="1">
                <a:off x="3043554" y="4788777"/>
                <a:ext cx="0" cy="261773"/>
              </a:xfrm>
              <a:prstGeom prst="straightConnector1">
                <a:avLst/>
              </a:prstGeom>
              <a:ln w="19050" cap="rnd">
                <a:solidFill>
                  <a:srgbClr val="7030A0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Connector: Elbow 22">
              <a:extLst>
                <a:ext uri="{FF2B5EF4-FFF2-40B4-BE49-F238E27FC236}">
                  <a16:creationId xmlns:a16="http://schemas.microsoft.com/office/drawing/2014/main" id="{07CD3FEB-B273-23B5-1E9B-2E83EAA77AB9}"/>
                </a:ext>
              </a:extLst>
            </p:cNvPr>
            <p:cNvCxnSpPr>
              <a:stCxn id="16" idx="1"/>
              <a:endCxn id="18" idx="2"/>
            </p:cNvCxnSpPr>
            <p:nvPr/>
          </p:nvCxnSpPr>
          <p:spPr>
            <a:xfrm rot="5400000" flipH="1" flipV="1">
              <a:off x="8029854" y="3739399"/>
              <a:ext cx="270561" cy="1392210"/>
            </a:xfrm>
            <a:prstGeom prst="bentConnector3">
              <a:avLst/>
            </a:prstGeom>
            <a:ln w="19050" cap="rnd">
              <a:solidFill>
                <a:srgbClr val="7030A0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23">
              <a:extLst>
                <a:ext uri="{FF2B5EF4-FFF2-40B4-BE49-F238E27FC236}">
                  <a16:creationId xmlns:a16="http://schemas.microsoft.com/office/drawing/2014/main" id="{EA9E75D6-7BFB-C352-5B5A-9712327FA0E4}"/>
                </a:ext>
              </a:extLst>
            </p:cNvPr>
            <p:cNvCxnSpPr>
              <a:cxnSpLocks/>
              <a:stCxn id="17" idx="1"/>
              <a:endCxn id="18" idx="2"/>
            </p:cNvCxnSpPr>
            <p:nvPr/>
          </p:nvCxnSpPr>
          <p:spPr>
            <a:xfrm rot="16200000" flipV="1">
              <a:off x="9419076" y="3742387"/>
              <a:ext cx="270561" cy="1386233"/>
            </a:xfrm>
            <a:prstGeom prst="bentConnector3">
              <a:avLst>
                <a:gd name="adj1" fmla="val 50000"/>
              </a:avLst>
            </a:prstGeom>
            <a:ln w="19050" cap="rnd">
              <a:solidFill>
                <a:srgbClr val="7030A0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E1A7416-7EBB-92B0-D51E-ADE6128EC7D0}"/>
              </a:ext>
            </a:extLst>
          </p:cNvPr>
          <p:cNvSpPr txBox="1">
            <a:spLocks/>
          </p:cNvSpPr>
          <p:nvPr/>
        </p:nvSpPr>
        <p:spPr>
          <a:xfrm>
            <a:off x="923926" y="1690688"/>
            <a:ext cx="5075903" cy="249299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tx1"/>
                </a:solidFill>
                <a:sym typeface="Wingdings" panose="05000000000000000000" pitchFamily="2" charset="2"/>
              </a:rPr>
              <a:t>Complete search stacks do better:</a:t>
            </a:r>
          </a:p>
          <a:p>
            <a:pPr lvl="1"/>
            <a:endParaRPr lang="en-US" sz="2200"/>
          </a:p>
          <a:p>
            <a:pPr lvl="1"/>
            <a:r>
              <a:rPr lang="en-US" sz="2200"/>
              <a:t>Hybrid retrieval (keywords + vectors) &gt; pure-vector or keyword</a:t>
            </a:r>
          </a:p>
          <a:p>
            <a:pPr lvl="1"/>
            <a:endParaRPr lang="en-US" sz="2200"/>
          </a:p>
          <a:p>
            <a:pPr lvl="1"/>
            <a:r>
              <a:rPr lang="en-US" sz="2200"/>
              <a:t>Hybrid + Reranking &gt; Hybrid</a:t>
            </a:r>
          </a:p>
          <a:p>
            <a:pPr marL="228600" lvl="1"/>
            <a:endParaRPr lang="en-US" sz="2200"/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E5E35B93-B522-48DA-18AB-8164AC93B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21" y="4435503"/>
            <a:ext cx="4852820" cy="1701276"/>
          </a:xfrm>
          <a:prstGeom prst="rect">
            <a:avLst/>
          </a:prstGeom>
          <a:ln>
            <a:solidFill>
              <a:srgbClr val="2454C3"/>
            </a:solidFill>
          </a:ln>
        </p:spPr>
      </p:pic>
    </p:spTree>
    <p:extLst>
      <p:ext uri="{BB962C8B-B14F-4D97-AF65-F5344CB8AC3E}">
        <p14:creationId xmlns:p14="http://schemas.microsoft.com/office/powerpoint/2010/main" val="142081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0D0FA-95A8-3231-770F-9C0051D2EDE9}"/>
              </a:ext>
            </a:extLst>
          </p:cNvPr>
          <p:cNvSpPr txBox="1"/>
          <p:nvPr/>
        </p:nvSpPr>
        <p:spPr>
          <a:xfrm>
            <a:off x="548561" y="953036"/>
            <a:ext cx="10529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 search</a:t>
            </a:r>
          </a:p>
        </p:txBody>
      </p:sp>
    </p:spTree>
    <p:extLst>
      <p:ext uri="{BB962C8B-B14F-4D97-AF65-F5344CB8AC3E}">
        <p14:creationId xmlns:p14="http://schemas.microsoft.com/office/powerpoint/2010/main" val="375507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D4A164-C9B5-6382-78C7-D5C18BE8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D028-34BC-C7D0-1057-29424D337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738" y="211012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Vector embeddings</a:t>
            </a:r>
          </a:p>
        </p:txBody>
      </p: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738405E3-382C-3113-F0E4-4E3733D6FFC2}"/>
              </a:ext>
            </a:extLst>
          </p:cNvPr>
          <p:cNvSpPr txBox="1">
            <a:spLocks/>
          </p:cNvSpPr>
          <p:nvPr/>
        </p:nvSpPr>
        <p:spPr>
          <a:xfrm>
            <a:off x="791738" y="1435100"/>
            <a:ext cx="10815046" cy="184335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An embedding encodes an input as a list of floating-point numbers.</a:t>
            </a:r>
          </a:p>
          <a:p>
            <a:pPr algn="l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”dog” → [0.017198, -0.007493, -0.057982, 0.054051, -0.028336, 0.019245,…]</a:t>
            </a:r>
          </a:p>
          <a:p>
            <a:pPr algn="l">
              <a:lnSpc>
                <a:spcPct val="90000"/>
              </a:lnSpc>
            </a:pPr>
            <a:endParaRPr lang="en-US" sz="2400">
              <a:solidFill>
                <a:schemeClr val="tx1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Different models output different embeddings, with varying lengths.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AF136B9-62D4-3781-3319-C55D7E0D1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72734"/>
              </p:ext>
            </p:extLst>
          </p:nvPr>
        </p:nvGraphicFramePr>
        <p:xfrm>
          <a:off x="791738" y="3313676"/>
          <a:ext cx="1081504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111">
                  <a:extLst>
                    <a:ext uri="{9D8B030D-6E8A-4147-A177-3AD203B41FA5}">
                      <a16:colId xmlns:a16="http://schemas.microsoft.com/office/drawing/2014/main" val="643802914"/>
                    </a:ext>
                  </a:extLst>
                </a:gridCol>
                <a:gridCol w="4549697">
                  <a:extLst>
                    <a:ext uri="{9D8B030D-6E8A-4147-A177-3AD203B41FA5}">
                      <a16:colId xmlns:a16="http://schemas.microsoft.com/office/drawing/2014/main" val="1940533079"/>
                    </a:ext>
                  </a:extLst>
                </a:gridCol>
                <a:gridCol w="2496237">
                  <a:extLst>
                    <a:ext uri="{9D8B030D-6E8A-4147-A177-3AD203B41FA5}">
                      <a16:colId xmlns:a16="http://schemas.microsoft.com/office/drawing/2014/main" val="853038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Encodes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Vector length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31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word2vec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57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8661C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Sbert</a:t>
                      </a:r>
                      <a:r>
                        <a:rPr lang="en-US">
                          <a:solidFill>
                            <a:srgbClr val="8661C5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(Sentence-Transformers)</a:t>
                      </a:r>
                      <a:endParaRPr lang="en-US">
                        <a:solidFill>
                          <a:srgbClr val="8661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text (up to ~400 words)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76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8661C5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OpenAI ada-002</a:t>
                      </a:r>
                      <a:endParaRPr lang="en-US">
                        <a:solidFill>
                          <a:srgbClr val="8661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text (up to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8191 tokens)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537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8661C5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Azure Computer Vision</a:t>
                      </a:r>
                      <a:endParaRPr lang="en-US">
                        <a:solidFill>
                          <a:srgbClr val="8661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image or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7439287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D83385D-CEE9-CD15-9890-93F1D50B6519}"/>
              </a:ext>
            </a:extLst>
          </p:cNvPr>
          <p:cNvSpPr txBox="1"/>
          <p:nvPr/>
        </p:nvSpPr>
        <p:spPr>
          <a:xfrm>
            <a:off x="791738" y="5269011"/>
            <a:ext cx="1081504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….and many more models!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E183D-8367-0551-9301-295B766B2AE9}"/>
              </a:ext>
            </a:extLst>
          </p:cNvPr>
          <p:cNvSpPr txBox="1"/>
          <p:nvPr/>
        </p:nvSpPr>
        <p:spPr>
          <a:xfrm>
            <a:off x="791738" y="5839643"/>
            <a:ext cx="9979894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Demo: Compute a vector with ada-002</a:t>
            </a:r>
            <a:r>
              <a:rPr lang="en-US" sz="2000">
                <a:solidFill>
                  <a:srgbClr val="2454C3"/>
                </a:solidFill>
              </a:rPr>
              <a:t>   </a:t>
            </a:r>
            <a:r>
              <a:rPr lang="en-US" sz="2000"/>
              <a:t> (</a:t>
            </a:r>
            <a:r>
              <a:rPr lang="en-US" sz="2000">
                <a:solidFill>
                  <a:srgbClr val="2454C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000">
                <a:solidFill>
                  <a:srgbClr val="2454C3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aitour/vectors</a:t>
            </a:r>
            <a:r>
              <a:rPr lang="en-US" sz="2000">
                <a:solidFill>
                  <a:srgbClr val="2454C3"/>
                </a:solidFill>
                <a:ea typeface="+mn-lt"/>
                <a:cs typeface="+mn-lt"/>
              </a:rPr>
              <a:t>)</a:t>
            </a:r>
            <a:endParaRPr lang="en-US" sz="2000">
              <a:solidFill>
                <a:srgbClr val="2454C3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27989AF-C16C-A0A2-B424-C248C188B2B0}"/>
                  </a:ext>
                </a:extLst>
              </p14:cNvPr>
              <p14:cNvContentPartPr/>
              <p14:nvPr/>
            </p14:nvContentPartPr>
            <p14:xfrm>
              <a:off x="3404037" y="610258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27989AF-C16C-A0A2-B424-C248C188B2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7917" y="6096460"/>
                <a:ext cx="1404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491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D27EC-BFA5-7D65-E6F4-065686808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C6347-5CA6-C781-5014-2BC19E76A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295" y="157496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Vector similarity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48EE6D-0BBC-EDA4-D1B4-6BBB71F7A244}"/>
                  </a:ext>
                </a:extLst>
              </p14:cNvPr>
              <p14:cNvContentPartPr/>
              <p14:nvPr/>
            </p14:nvContentPartPr>
            <p14:xfrm>
              <a:off x="3404037" y="6102580"/>
              <a:ext cx="180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48EE6D-0BBC-EDA4-D1B4-6BBB71F7A24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7917" y="6096460"/>
                <a:ext cx="1404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30F374DC-E1C8-F474-E236-6EACF9D2149D}"/>
              </a:ext>
            </a:extLst>
          </p:cNvPr>
          <p:cNvSpPr/>
          <p:nvPr/>
        </p:nvSpPr>
        <p:spPr bwMode="auto">
          <a:xfrm>
            <a:off x="777776" y="2959099"/>
            <a:ext cx="3478615" cy="141902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40187F-6A88-56C4-75CF-24EF9CF66B76}"/>
              </a:ext>
            </a:extLst>
          </p:cNvPr>
          <p:cNvSpPr txBox="1">
            <a:spLocks/>
          </p:cNvSpPr>
          <p:nvPr/>
        </p:nvSpPr>
        <p:spPr>
          <a:xfrm>
            <a:off x="791738" y="1435100"/>
            <a:ext cx="10815046" cy="1843359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</a:rPr>
              <a:t>We compute embeddings so that we can calculate similarity between inputs.</a:t>
            </a:r>
          </a:p>
          <a:p>
            <a:pPr algn="l">
              <a:lnSpc>
                <a:spcPct val="90000"/>
              </a:lnSpc>
            </a:pPr>
            <a:r>
              <a:rPr lang="en-US" sz="2400">
                <a:solidFill>
                  <a:schemeClr val="tx1"/>
                </a:solidFill>
                <a:cs typeface="Segoe UI"/>
              </a:rPr>
              <a:t>The most common distance measurement is </a:t>
            </a:r>
            <a:r>
              <a:rPr lang="en-US" sz="2400" b="1">
                <a:solidFill>
                  <a:schemeClr val="tx1"/>
                </a:solidFill>
                <a:cs typeface="Segoe UI"/>
              </a:rPr>
              <a:t>cosine similarity</a:t>
            </a:r>
            <a:r>
              <a:rPr lang="en-US" sz="2400">
                <a:solidFill>
                  <a:schemeClr val="tx1"/>
                </a:solidFill>
                <a:cs typeface="Segoe U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464D6-4581-2FF0-17D4-1843CA051FFB}"/>
              </a:ext>
            </a:extLst>
          </p:cNvPr>
          <p:cNvSpPr txBox="1"/>
          <p:nvPr/>
        </p:nvSpPr>
        <p:spPr>
          <a:xfrm>
            <a:off x="774018" y="5698994"/>
            <a:ext cx="11416989" cy="3166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Demo: Vector Embeddings Comparison</a:t>
            </a:r>
            <a:r>
              <a:rPr lang="en-US" sz="2000">
                <a:solidFill>
                  <a:srgbClr val="2454C3"/>
                </a:solidFill>
              </a:rPr>
              <a:t>               </a:t>
            </a:r>
            <a:r>
              <a:rPr lang="en-US" sz="2000"/>
              <a:t> </a:t>
            </a:r>
            <a:r>
              <a:rPr lang="en-US" sz="2000">
                <a:latin typeface="Segoe UI_MSFontService"/>
              </a:rPr>
              <a:t>(</a:t>
            </a:r>
            <a:r>
              <a:rPr lang="en-US" sz="2000">
                <a:solidFill>
                  <a:srgbClr val="2454C3"/>
                </a:solidFill>
                <a:latin typeface="Segoe UI_MSFontServic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aka.ms/aitour/vector-similarity</a:t>
            </a:r>
            <a:r>
              <a:rPr lang="en-US" sz="2000">
                <a:latin typeface="Segoe UI_MSFontService"/>
              </a:rPr>
              <a:t>)</a:t>
            </a:r>
            <a:endParaRPr lang="en-US" sz="20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C18CF4-31D8-A221-DF4D-CEC48D7C5784}"/>
                  </a:ext>
                </a:extLst>
              </p14:cNvPr>
              <p14:cNvContentPartPr/>
              <p14:nvPr/>
            </p14:nvContentPartPr>
            <p14:xfrm>
              <a:off x="2095077" y="601402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C18CF4-31D8-A221-DF4D-CEC48D7C57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8957" y="60079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1582913-53F8-2D00-9C9D-CB30CEAD8D84}"/>
              </a:ext>
            </a:extLst>
          </p:cNvPr>
          <p:cNvSpPr txBox="1"/>
          <p:nvPr/>
        </p:nvSpPr>
        <p:spPr>
          <a:xfrm>
            <a:off x="774015" y="5240456"/>
            <a:ext cx="11134657" cy="3077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>
                <a:solidFill>
                  <a:srgbClr val="2454C3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  Demo: Compare vectors with cosine similarity</a:t>
            </a:r>
            <a:r>
              <a:rPr lang="en-US" sz="2000">
                <a:solidFill>
                  <a:srgbClr val="2454C3"/>
                </a:solidFill>
              </a:rPr>
              <a:t> </a:t>
            </a:r>
            <a:r>
              <a:rPr lang="en-US" sz="2000">
                <a:solidFill>
                  <a:srgbClr val="2454C3"/>
                </a:solidFill>
                <a:latin typeface="Segoe UI_MSFontService"/>
              </a:rPr>
              <a:t> </a:t>
            </a:r>
            <a:r>
              <a:rPr lang="en-US" sz="2000">
                <a:latin typeface="Segoe UI_MSFontService"/>
              </a:rPr>
              <a:t>(</a:t>
            </a:r>
            <a:r>
              <a:rPr lang="en-US" sz="2000">
                <a:solidFill>
                  <a:srgbClr val="2454C3"/>
                </a:solidFill>
                <a:latin typeface="Segoe UI_MSFontServic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aka.ms/aitour/vectors</a:t>
            </a:r>
            <a:r>
              <a:rPr lang="en-US" sz="2000">
                <a:latin typeface="Segoe UI_MSFontService"/>
              </a:rPr>
              <a:t>)</a:t>
            </a:r>
            <a:endParaRPr lang="en-US" sz="2000">
              <a:cs typeface="Segoe U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3C27A7-84DC-375C-F7E1-413A7F6AA8C6}"/>
              </a:ext>
            </a:extLst>
          </p:cNvPr>
          <p:cNvGrpSpPr/>
          <p:nvPr/>
        </p:nvGrpSpPr>
        <p:grpSpPr>
          <a:xfrm>
            <a:off x="9463657" y="2575870"/>
            <a:ext cx="2006133" cy="2006133"/>
            <a:chOff x="9472518" y="3027754"/>
            <a:chExt cx="2006133" cy="2006133"/>
          </a:xfrm>
        </p:grpSpPr>
        <p:grpSp>
          <p:nvGrpSpPr>
            <p:cNvPr id="10" name="Graphic 18">
              <a:extLst>
                <a:ext uri="{FF2B5EF4-FFF2-40B4-BE49-F238E27FC236}">
                  <a16:creationId xmlns:a16="http://schemas.microsoft.com/office/drawing/2014/main" id="{7F990CF4-9B7A-92E2-49E3-0A5677F4309C}"/>
                </a:ext>
              </a:extLst>
            </p:cNvPr>
            <p:cNvGrpSpPr/>
            <p:nvPr/>
          </p:nvGrpSpPr>
          <p:grpSpPr>
            <a:xfrm>
              <a:off x="10430982" y="3027754"/>
              <a:ext cx="89204" cy="2006133"/>
              <a:chOff x="10430982" y="3027754"/>
              <a:chExt cx="89204" cy="2006133"/>
            </a:xfrm>
            <a:solidFill>
              <a:schemeClr val="tx1"/>
            </a:solidFill>
          </p:grpSpPr>
          <p:sp>
            <p:nvSpPr>
              <p:cNvPr id="30" name="Freeform: Shape 37">
                <a:extLst>
                  <a:ext uri="{FF2B5EF4-FFF2-40B4-BE49-F238E27FC236}">
                    <a16:creationId xmlns:a16="http://schemas.microsoft.com/office/drawing/2014/main" id="{D59C1E66-073B-EE07-EEAE-E8536D4D2CDE}"/>
                  </a:ext>
                </a:extLst>
              </p:cNvPr>
              <p:cNvSpPr/>
              <p:nvPr/>
            </p:nvSpPr>
            <p:spPr>
              <a:xfrm>
                <a:off x="10475584" y="3126533"/>
                <a:ext cx="12120" cy="1808574"/>
              </a:xfrm>
              <a:custGeom>
                <a:avLst/>
                <a:gdLst>
                  <a:gd name="connsiteX0" fmla="*/ 0 w 12120"/>
                  <a:gd name="connsiteY0" fmla="*/ 0 h 1808574"/>
                  <a:gd name="connsiteX1" fmla="*/ 0 w 12120"/>
                  <a:gd name="connsiteY1" fmla="*/ 1808574 h 180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20" h="1808574">
                    <a:moveTo>
                      <a:pt x="0" y="0"/>
                    </a:moveTo>
                    <a:lnTo>
                      <a:pt x="0" y="1808574"/>
                    </a:lnTo>
                  </a:path>
                </a:pathLst>
              </a:custGeom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8">
                <a:extLst>
                  <a:ext uri="{FF2B5EF4-FFF2-40B4-BE49-F238E27FC236}">
                    <a16:creationId xmlns:a16="http://schemas.microsoft.com/office/drawing/2014/main" id="{9E480703-78B5-D56C-52C0-9DA0D04345E2}"/>
                  </a:ext>
                </a:extLst>
              </p:cNvPr>
              <p:cNvSpPr/>
              <p:nvPr/>
            </p:nvSpPr>
            <p:spPr>
              <a:xfrm>
                <a:off x="10430982" y="3027754"/>
                <a:ext cx="89204" cy="147139"/>
              </a:xfrm>
              <a:custGeom>
                <a:avLst/>
                <a:gdLst>
                  <a:gd name="connsiteX0" fmla="*/ 44602 w 89204"/>
                  <a:gd name="connsiteY0" fmla="*/ 120596 h 147139"/>
                  <a:gd name="connsiteX1" fmla="*/ 88235 w 89204"/>
                  <a:gd name="connsiteY1" fmla="*/ 147139 h 147139"/>
                  <a:gd name="connsiteX2" fmla="*/ 89205 w 89204"/>
                  <a:gd name="connsiteY2" fmla="*/ 145685 h 147139"/>
                  <a:gd name="connsiteX3" fmla="*/ 60965 w 89204"/>
                  <a:gd name="connsiteY3" fmla="*/ 74418 h 147139"/>
                  <a:gd name="connsiteX4" fmla="*/ 44602 w 89204"/>
                  <a:gd name="connsiteY4" fmla="*/ 0 h 147139"/>
                  <a:gd name="connsiteX5" fmla="*/ 28240 w 89204"/>
                  <a:gd name="connsiteY5" fmla="*/ 74418 h 147139"/>
                  <a:gd name="connsiteX6" fmla="*/ 0 w 89204"/>
                  <a:gd name="connsiteY6" fmla="*/ 145685 h 147139"/>
                  <a:gd name="connsiteX7" fmla="*/ 727 w 89204"/>
                  <a:gd name="connsiteY7" fmla="*/ 147139 h 147139"/>
                  <a:gd name="connsiteX8" fmla="*/ 44602 w 89204"/>
                  <a:gd name="connsiteY8" fmla="*/ 120596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120596"/>
                    </a:moveTo>
                    <a:lnTo>
                      <a:pt x="88235" y="147139"/>
                    </a:lnTo>
                    <a:lnTo>
                      <a:pt x="89205" y="145685"/>
                    </a:lnTo>
                    <a:lnTo>
                      <a:pt x="60965" y="74418"/>
                    </a:lnTo>
                    <a:cubicBezTo>
                      <a:pt x="55510" y="49572"/>
                      <a:pt x="50056" y="24846"/>
                      <a:pt x="44602" y="0"/>
                    </a:cubicBezTo>
                    <a:cubicBezTo>
                      <a:pt x="39148" y="24846"/>
                      <a:pt x="33694" y="49572"/>
                      <a:pt x="28240" y="74418"/>
                    </a:cubicBezTo>
                    <a:lnTo>
                      <a:pt x="0" y="145685"/>
                    </a:lnTo>
                    <a:lnTo>
                      <a:pt x="727" y="147139"/>
                    </a:lnTo>
                    <a:lnTo>
                      <a:pt x="44602" y="120596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9">
                <a:extLst>
                  <a:ext uri="{FF2B5EF4-FFF2-40B4-BE49-F238E27FC236}">
                    <a16:creationId xmlns:a16="http://schemas.microsoft.com/office/drawing/2014/main" id="{5636A787-A406-DBC9-6574-404B2BE9F3D8}"/>
                  </a:ext>
                </a:extLst>
              </p:cNvPr>
              <p:cNvSpPr/>
              <p:nvPr/>
            </p:nvSpPr>
            <p:spPr>
              <a:xfrm>
                <a:off x="10430982" y="4886748"/>
                <a:ext cx="89204" cy="147139"/>
              </a:xfrm>
              <a:custGeom>
                <a:avLst/>
                <a:gdLst>
                  <a:gd name="connsiteX0" fmla="*/ 44602 w 89204"/>
                  <a:gd name="connsiteY0" fmla="*/ 26543 h 147139"/>
                  <a:gd name="connsiteX1" fmla="*/ 88235 w 89204"/>
                  <a:gd name="connsiteY1" fmla="*/ 0 h 147139"/>
                  <a:gd name="connsiteX2" fmla="*/ 89205 w 89204"/>
                  <a:gd name="connsiteY2" fmla="*/ 1454 h 147139"/>
                  <a:gd name="connsiteX3" fmla="*/ 60965 w 89204"/>
                  <a:gd name="connsiteY3" fmla="*/ 72721 h 147139"/>
                  <a:gd name="connsiteX4" fmla="*/ 44602 w 89204"/>
                  <a:gd name="connsiteY4" fmla="*/ 147139 h 147139"/>
                  <a:gd name="connsiteX5" fmla="*/ 28240 w 89204"/>
                  <a:gd name="connsiteY5" fmla="*/ 72721 h 147139"/>
                  <a:gd name="connsiteX6" fmla="*/ 0 w 89204"/>
                  <a:gd name="connsiteY6" fmla="*/ 1454 h 147139"/>
                  <a:gd name="connsiteX7" fmla="*/ 727 w 89204"/>
                  <a:gd name="connsiteY7" fmla="*/ 0 h 147139"/>
                  <a:gd name="connsiteX8" fmla="*/ 44602 w 89204"/>
                  <a:gd name="connsiteY8" fmla="*/ 26543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26543"/>
                    </a:moveTo>
                    <a:lnTo>
                      <a:pt x="88235" y="0"/>
                    </a:lnTo>
                    <a:lnTo>
                      <a:pt x="89205" y="1454"/>
                    </a:lnTo>
                    <a:lnTo>
                      <a:pt x="60965" y="72721"/>
                    </a:lnTo>
                    <a:cubicBezTo>
                      <a:pt x="55510" y="97567"/>
                      <a:pt x="50056" y="122293"/>
                      <a:pt x="44602" y="147139"/>
                    </a:cubicBezTo>
                    <a:cubicBezTo>
                      <a:pt x="39148" y="122293"/>
                      <a:pt x="33694" y="97567"/>
                      <a:pt x="28240" y="72721"/>
                    </a:cubicBezTo>
                    <a:lnTo>
                      <a:pt x="0" y="1454"/>
                    </a:lnTo>
                    <a:lnTo>
                      <a:pt x="727" y="0"/>
                    </a:lnTo>
                    <a:lnTo>
                      <a:pt x="44602" y="26543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aphic 18">
              <a:extLst>
                <a:ext uri="{FF2B5EF4-FFF2-40B4-BE49-F238E27FC236}">
                  <a16:creationId xmlns:a16="http://schemas.microsoft.com/office/drawing/2014/main" id="{ED072CBF-9D53-CF0D-CF17-72089B91CF45}"/>
                </a:ext>
              </a:extLst>
            </p:cNvPr>
            <p:cNvGrpSpPr/>
            <p:nvPr/>
          </p:nvGrpSpPr>
          <p:grpSpPr>
            <a:xfrm>
              <a:off x="9472518" y="4036153"/>
              <a:ext cx="2006133" cy="89204"/>
              <a:chOff x="9472518" y="4036153"/>
              <a:chExt cx="2006133" cy="89204"/>
            </a:xfrm>
            <a:solidFill>
              <a:schemeClr val="tx1"/>
            </a:solidFill>
          </p:grpSpPr>
          <p:sp>
            <p:nvSpPr>
              <p:cNvPr id="27" name="Freeform: Shape 41">
                <a:extLst>
                  <a:ext uri="{FF2B5EF4-FFF2-40B4-BE49-F238E27FC236}">
                    <a16:creationId xmlns:a16="http://schemas.microsoft.com/office/drawing/2014/main" id="{3230A8F9-0285-A014-47B6-54CEF5AB2CC2}"/>
                  </a:ext>
                </a:extLst>
              </p:cNvPr>
              <p:cNvSpPr/>
              <p:nvPr/>
            </p:nvSpPr>
            <p:spPr>
              <a:xfrm>
                <a:off x="9571297" y="4080755"/>
                <a:ext cx="1808574" cy="12120"/>
              </a:xfrm>
              <a:custGeom>
                <a:avLst/>
                <a:gdLst>
                  <a:gd name="connsiteX0" fmla="*/ 0 w 1808574"/>
                  <a:gd name="connsiteY0" fmla="*/ 0 h 12120"/>
                  <a:gd name="connsiteX1" fmla="*/ 1808574 w 1808574"/>
                  <a:gd name="connsiteY1" fmla="*/ 0 h 1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574" h="12120">
                    <a:moveTo>
                      <a:pt x="0" y="0"/>
                    </a:moveTo>
                    <a:lnTo>
                      <a:pt x="1808574" y="0"/>
                    </a:lnTo>
                  </a:path>
                </a:pathLst>
              </a:custGeom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42">
                <a:extLst>
                  <a:ext uri="{FF2B5EF4-FFF2-40B4-BE49-F238E27FC236}">
                    <a16:creationId xmlns:a16="http://schemas.microsoft.com/office/drawing/2014/main" id="{DCCAAE19-AFA6-622A-264E-E00D3168B202}"/>
                  </a:ext>
                </a:extLst>
              </p:cNvPr>
              <p:cNvSpPr/>
              <p:nvPr/>
            </p:nvSpPr>
            <p:spPr>
              <a:xfrm>
                <a:off x="9472518" y="4036153"/>
                <a:ext cx="147139" cy="89204"/>
              </a:xfrm>
              <a:custGeom>
                <a:avLst/>
                <a:gdLst>
                  <a:gd name="connsiteX0" fmla="*/ 120596 w 147139"/>
                  <a:gd name="connsiteY0" fmla="*/ 44602 h 89204"/>
                  <a:gd name="connsiteX1" fmla="*/ 147139 w 147139"/>
                  <a:gd name="connsiteY1" fmla="*/ 970 h 89204"/>
                  <a:gd name="connsiteX2" fmla="*/ 145685 w 147139"/>
                  <a:gd name="connsiteY2" fmla="*/ 0 h 89204"/>
                  <a:gd name="connsiteX3" fmla="*/ 74418 w 147139"/>
                  <a:gd name="connsiteY3" fmla="*/ 28240 h 89204"/>
                  <a:gd name="connsiteX4" fmla="*/ 0 w 147139"/>
                  <a:gd name="connsiteY4" fmla="*/ 44602 h 89204"/>
                  <a:gd name="connsiteX5" fmla="*/ 74418 w 147139"/>
                  <a:gd name="connsiteY5" fmla="*/ 60965 h 89204"/>
                  <a:gd name="connsiteX6" fmla="*/ 145685 w 147139"/>
                  <a:gd name="connsiteY6" fmla="*/ 89205 h 89204"/>
                  <a:gd name="connsiteX7" fmla="*/ 147139 w 147139"/>
                  <a:gd name="connsiteY7" fmla="*/ 88477 h 89204"/>
                  <a:gd name="connsiteX8" fmla="*/ 120596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120596" y="44602"/>
                    </a:moveTo>
                    <a:lnTo>
                      <a:pt x="147139" y="970"/>
                    </a:lnTo>
                    <a:lnTo>
                      <a:pt x="145685" y="0"/>
                    </a:lnTo>
                    <a:lnTo>
                      <a:pt x="74418" y="28240"/>
                    </a:lnTo>
                    <a:cubicBezTo>
                      <a:pt x="49572" y="33694"/>
                      <a:pt x="24846" y="39148"/>
                      <a:pt x="0" y="44602"/>
                    </a:cubicBezTo>
                    <a:cubicBezTo>
                      <a:pt x="24846" y="50056"/>
                      <a:pt x="49572" y="55510"/>
                      <a:pt x="74418" y="60965"/>
                    </a:cubicBezTo>
                    <a:lnTo>
                      <a:pt x="145685" y="89205"/>
                    </a:lnTo>
                    <a:lnTo>
                      <a:pt x="147139" y="88477"/>
                    </a:lnTo>
                    <a:lnTo>
                      <a:pt x="120596" y="44602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43">
                <a:extLst>
                  <a:ext uri="{FF2B5EF4-FFF2-40B4-BE49-F238E27FC236}">
                    <a16:creationId xmlns:a16="http://schemas.microsoft.com/office/drawing/2014/main" id="{1CF27E3C-5041-FB6C-CA46-04DFFF98B6B1}"/>
                  </a:ext>
                </a:extLst>
              </p:cNvPr>
              <p:cNvSpPr/>
              <p:nvPr/>
            </p:nvSpPr>
            <p:spPr>
              <a:xfrm>
                <a:off x="11331512" y="4036153"/>
                <a:ext cx="147139" cy="89204"/>
              </a:xfrm>
              <a:custGeom>
                <a:avLst/>
                <a:gdLst>
                  <a:gd name="connsiteX0" fmla="*/ 26543 w 147139"/>
                  <a:gd name="connsiteY0" fmla="*/ 44602 h 89204"/>
                  <a:gd name="connsiteX1" fmla="*/ 0 w 147139"/>
                  <a:gd name="connsiteY1" fmla="*/ 970 h 89204"/>
                  <a:gd name="connsiteX2" fmla="*/ 1454 w 147139"/>
                  <a:gd name="connsiteY2" fmla="*/ 0 h 89204"/>
                  <a:gd name="connsiteX3" fmla="*/ 72721 w 147139"/>
                  <a:gd name="connsiteY3" fmla="*/ 28240 h 89204"/>
                  <a:gd name="connsiteX4" fmla="*/ 147139 w 147139"/>
                  <a:gd name="connsiteY4" fmla="*/ 44602 h 89204"/>
                  <a:gd name="connsiteX5" fmla="*/ 72721 w 147139"/>
                  <a:gd name="connsiteY5" fmla="*/ 60965 h 89204"/>
                  <a:gd name="connsiteX6" fmla="*/ 1454 w 147139"/>
                  <a:gd name="connsiteY6" fmla="*/ 89205 h 89204"/>
                  <a:gd name="connsiteX7" fmla="*/ 0 w 147139"/>
                  <a:gd name="connsiteY7" fmla="*/ 88477 h 89204"/>
                  <a:gd name="connsiteX8" fmla="*/ 26543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26543" y="44602"/>
                    </a:moveTo>
                    <a:lnTo>
                      <a:pt x="0" y="970"/>
                    </a:lnTo>
                    <a:lnTo>
                      <a:pt x="1454" y="0"/>
                    </a:lnTo>
                    <a:lnTo>
                      <a:pt x="72721" y="28240"/>
                    </a:lnTo>
                    <a:cubicBezTo>
                      <a:pt x="97567" y="33694"/>
                      <a:pt x="122293" y="39148"/>
                      <a:pt x="147139" y="44602"/>
                    </a:cubicBezTo>
                    <a:cubicBezTo>
                      <a:pt x="122293" y="50056"/>
                      <a:pt x="97567" y="55510"/>
                      <a:pt x="72721" y="60965"/>
                    </a:cubicBezTo>
                    <a:lnTo>
                      <a:pt x="1454" y="89205"/>
                    </a:lnTo>
                    <a:lnTo>
                      <a:pt x="0" y="88477"/>
                    </a:lnTo>
                    <a:lnTo>
                      <a:pt x="26543" y="44602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44">
              <a:extLst>
                <a:ext uri="{FF2B5EF4-FFF2-40B4-BE49-F238E27FC236}">
                  <a16:creationId xmlns:a16="http://schemas.microsoft.com/office/drawing/2014/main" id="{66D88FBF-305B-4CCB-72F1-9B451E0E20FA}"/>
                </a:ext>
              </a:extLst>
            </p:cNvPr>
            <p:cNvSpPr/>
            <p:nvPr/>
          </p:nvSpPr>
          <p:spPr>
            <a:xfrm>
              <a:off x="10327112" y="3798113"/>
              <a:ext cx="66782" cy="106415"/>
            </a:xfrm>
            <a:custGeom>
              <a:avLst/>
              <a:gdLst>
                <a:gd name="connsiteX0" fmla="*/ 0 w 66782"/>
                <a:gd name="connsiteY0" fmla="*/ 52359 h 106415"/>
                <a:gd name="connsiteX1" fmla="*/ 34058 w 66782"/>
                <a:gd name="connsiteY1" fmla="*/ 0 h 106415"/>
                <a:gd name="connsiteX2" fmla="*/ 66782 w 66782"/>
                <a:gd name="connsiteY2" fmla="*/ 52359 h 106415"/>
                <a:gd name="connsiteX3" fmla="*/ 33573 w 66782"/>
                <a:gd name="connsiteY3" fmla="*/ 106415 h 106415"/>
                <a:gd name="connsiteX4" fmla="*/ 0 w 66782"/>
                <a:gd name="connsiteY4" fmla="*/ 52359 h 106415"/>
                <a:gd name="connsiteX5" fmla="*/ 54056 w 66782"/>
                <a:gd name="connsiteY5" fmla="*/ 46784 h 106415"/>
                <a:gd name="connsiteX6" fmla="*/ 33331 w 66782"/>
                <a:gd name="connsiteY6" fmla="*/ 9454 h 106415"/>
                <a:gd name="connsiteX7" fmla="*/ 12726 w 66782"/>
                <a:gd name="connsiteY7" fmla="*/ 46784 h 106415"/>
                <a:gd name="connsiteX8" fmla="*/ 54177 w 66782"/>
                <a:gd name="connsiteY8" fmla="*/ 46784 h 106415"/>
                <a:gd name="connsiteX9" fmla="*/ 12605 w 66782"/>
                <a:gd name="connsiteY9" fmla="*/ 56359 h 106415"/>
                <a:gd name="connsiteX10" fmla="*/ 33815 w 66782"/>
                <a:gd name="connsiteY10" fmla="*/ 96961 h 106415"/>
                <a:gd name="connsiteX11" fmla="*/ 54056 w 66782"/>
                <a:gd name="connsiteY11" fmla="*/ 56359 h 106415"/>
                <a:gd name="connsiteX12" fmla="*/ 12605 w 66782"/>
                <a:gd name="connsiteY12" fmla="*/ 56359 h 10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82" h="106415">
                  <a:moveTo>
                    <a:pt x="0" y="52359"/>
                  </a:moveTo>
                  <a:cubicBezTo>
                    <a:pt x="0" y="22665"/>
                    <a:pt x="12120" y="0"/>
                    <a:pt x="34058" y="0"/>
                  </a:cubicBezTo>
                  <a:cubicBezTo>
                    <a:pt x="55995" y="0"/>
                    <a:pt x="66782" y="21089"/>
                    <a:pt x="66782" y="52359"/>
                  </a:cubicBezTo>
                  <a:cubicBezTo>
                    <a:pt x="66782" y="83629"/>
                    <a:pt x="56116" y="106415"/>
                    <a:pt x="33573" y="106415"/>
                  </a:cubicBezTo>
                  <a:cubicBezTo>
                    <a:pt x="12847" y="106415"/>
                    <a:pt x="0" y="88235"/>
                    <a:pt x="0" y="52359"/>
                  </a:cubicBezTo>
                  <a:close/>
                  <a:moveTo>
                    <a:pt x="54056" y="46784"/>
                  </a:moveTo>
                  <a:cubicBezTo>
                    <a:pt x="53935" y="26180"/>
                    <a:pt x="47390" y="9454"/>
                    <a:pt x="33331" y="9454"/>
                  </a:cubicBezTo>
                  <a:cubicBezTo>
                    <a:pt x="20362" y="9454"/>
                    <a:pt x="12726" y="27028"/>
                    <a:pt x="12726" y="46784"/>
                  </a:cubicBezTo>
                  <a:lnTo>
                    <a:pt x="54177" y="46784"/>
                  </a:lnTo>
                  <a:close/>
                  <a:moveTo>
                    <a:pt x="12605" y="56359"/>
                  </a:moveTo>
                  <a:cubicBezTo>
                    <a:pt x="12605" y="82175"/>
                    <a:pt x="21331" y="96961"/>
                    <a:pt x="33815" y="96961"/>
                  </a:cubicBezTo>
                  <a:cubicBezTo>
                    <a:pt x="47511" y="96961"/>
                    <a:pt x="54056" y="80114"/>
                    <a:pt x="54056" y="56359"/>
                  </a:cubicBezTo>
                  <a:lnTo>
                    <a:pt x="12605" y="56359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45">
              <a:extLst>
                <a:ext uri="{FF2B5EF4-FFF2-40B4-BE49-F238E27FC236}">
                  <a16:creationId xmlns:a16="http://schemas.microsoft.com/office/drawing/2014/main" id="{A025247F-91DB-E25B-1FDC-210B94ABDAA1}"/>
                </a:ext>
              </a:extLst>
            </p:cNvPr>
            <p:cNvSpPr/>
            <p:nvPr/>
          </p:nvSpPr>
          <p:spPr>
            <a:xfrm>
              <a:off x="10900033" y="3250644"/>
              <a:ext cx="64237" cy="70418"/>
            </a:xfrm>
            <a:custGeom>
              <a:avLst/>
              <a:gdLst>
                <a:gd name="connsiteX0" fmla="*/ 15029 w 64237"/>
                <a:gd name="connsiteY0" fmla="*/ 0 h 70418"/>
                <a:gd name="connsiteX1" fmla="*/ 25089 w 64237"/>
                <a:gd name="connsiteY1" fmla="*/ 15150 h 70418"/>
                <a:gd name="connsiteX2" fmla="*/ 32240 w 64237"/>
                <a:gd name="connsiteY2" fmla="*/ 26664 h 70418"/>
                <a:gd name="connsiteX3" fmla="*/ 32725 w 64237"/>
                <a:gd name="connsiteY3" fmla="*/ 26664 h 70418"/>
                <a:gd name="connsiteX4" fmla="*/ 39754 w 64237"/>
                <a:gd name="connsiteY4" fmla="*/ 15029 h 70418"/>
                <a:gd name="connsiteX5" fmla="*/ 49693 w 64237"/>
                <a:gd name="connsiteY5" fmla="*/ 0 h 70418"/>
                <a:gd name="connsiteX6" fmla="*/ 63510 w 64237"/>
                <a:gd name="connsiteY6" fmla="*/ 0 h 70418"/>
                <a:gd name="connsiteX7" fmla="*/ 39512 w 64237"/>
                <a:gd name="connsiteY7" fmla="*/ 34058 h 70418"/>
                <a:gd name="connsiteX8" fmla="*/ 64237 w 64237"/>
                <a:gd name="connsiteY8" fmla="*/ 70418 h 70418"/>
                <a:gd name="connsiteX9" fmla="*/ 49693 w 64237"/>
                <a:gd name="connsiteY9" fmla="*/ 70418 h 70418"/>
                <a:gd name="connsiteX10" fmla="*/ 39391 w 64237"/>
                <a:gd name="connsiteY10" fmla="*/ 54541 h 70418"/>
                <a:gd name="connsiteX11" fmla="*/ 31876 w 64237"/>
                <a:gd name="connsiteY11" fmla="*/ 42299 h 70418"/>
                <a:gd name="connsiteX12" fmla="*/ 31634 w 64237"/>
                <a:gd name="connsiteY12" fmla="*/ 42299 h 70418"/>
                <a:gd name="connsiteX13" fmla="*/ 24240 w 64237"/>
                <a:gd name="connsiteY13" fmla="*/ 54541 h 70418"/>
                <a:gd name="connsiteX14" fmla="*/ 14059 w 64237"/>
                <a:gd name="connsiteY14" fmla="*/ 70418 h 70418"/>
                <a:gd name="connsiteX15" fmla="*/ 0 w 64237"/>
                <a:gd name="connsiteY15" fmla="*/ 70418 h 70418"/>
                <a:gd name="connsiteX16" fmla="*/ 24968 w 64237"/>
                <a:gd name="connsiteY16" fmla="*/ 34543 h 70418"/>
                <a:gd name="connsiteX17" fmla="*/ 1091 w 64237"/>
                <a:gd name="connsiteY17" fmla="*/ 121 h 70418"/>
                <a:gd name="connsiteX18" fmla="*/ 15271 w 64237"/>
                <a:gd name="connsiteY18" fmla="*/ 121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237" h="70418">
                  <a:moveTo>
                    <a:pt x="15029" y="0"/>
                  </a:moveTo>
                  <a:lnTo>
                    <a:pt x="25089" y="15150"/>
                  </a:lnTo>
                  <a:cubicBezTo>
                    <a:pt x="27755" y="19029"/>
                    <a:pt x="29937" y="22665"/>
                    <a:pt x="32240" y="26664"/>
                  </a:cubicBezTo>
                  <a:lnTo>
                    <a:pt x="32725" y="26664"/>
                  </a:lnTo>
                  <a:cubicBezTo>
                    <a:pt x="35027" y="22422"/>
                    <a:pt x="37330" y="18786"/>
                    <a:pt x="39754" y="15029"/>
                  </a:cubicBezTo>
                  <a:lnTo>
                    <a:pt x="49693" y="0"/>
                  </a:lnTo>
                  <a:lnTo>
                    <a:pt x="63510" y="0"/>
                  </a:lnTo>
                  <a:lnTo>
                    <a:pt x="39512" y="34058"/>
                  </a:lnTo>
                  <a:lnTo>
                    <a:pt x="64237" y="70418"/>
                  </a:lnTo>
                  <a:lnTo>
                    <a:pt x="49693" y="70418"/>
                  </a:lnTo>
                  <a:lnTo>
                    <a:pt x="39391" y="54541"/>
                  </a:lnTo>
                  <a:cubicBezTo>
                    <a:pt x="36603" y="50420"/>
                    <a:pt x="34300" y="46542"/>
                    <a:pt x="31876" y="42299"/>
                  </a:cubicBezTo>
                  <a:lnTo>
                    <a:pt x="31634" y="42299"/>
                  </a:lnTo>
                  <a:cubicBezTo>
                    <a:pt x="29331" y="46542"/>
                    <a:pt x="26786" y="50299"/>
                    <a:pt x="24240" y="54541"/>
                  </a:cubicBezTo>
                  <a:lnTo>
                    <a:pt x="14059" y="70418"/>
                  </a:lnTo>
                  <a:lnTo>
                    <a:pt x="0" y="70418"/>
                  </a:lnTo>
                  <a:lnTo>
                    <a:pt x="24968" y="34543"/>
                  </a:lnTo>
                  <a:lnTo>
                    <a:pt x="1091" y="121"/>
                  </a:lnTo>
                  <a:lnTo>
                    <a:pt x="15271" y="121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46">
              <a:extLst>
                <a:ext uri="{FF2B5EF4-FFF2-40B4-BE49-F238E27FC236}">
                  <a16:creationId xmlns:a16="http://schemas.microsoft.com/office/drawing/2014/main" id="{3D06639B-DB78-4FBC-3A97-C9032C90D7E2}"/>
                </a:ext>
              </a:extLst>
            </p:cNvPr>
            <p:cNvSpPr/>
            <p:nvPr/>
          </p:nvSpPr>
          <p:spPr>
            <a:xfrm>
              <a:off x="11204492" y="3709029"/>
              <a:ext cx="66055" cy="102657"/>
            </a:xfrm>
            <a:custGeom>
              <a:avLst/>
              <a:gdLst>
                <a:gd name="connsiteX0" fmla="*/ 13938 w 66055"/>
                <a:gd name="connsiteY0" fmla="*/ 242 h 102657"/>
                <a:gd name="connsiteX1" fmla="*/ 29331 w 66055"/>
                <a:gd name="connsiteY1" fmla="*/ 41815 h 102657"/>
                <a:gd name="connsiteX2" fmla="*/ 33815 w 66055"/>
                <a:gd name="connsiteY2" fmla="*/ 56238 h 102657"/>
                <a:gd name="connsiteX3" fmla="*/ 34058 w 66055"/>
                <a:gd name="connsiteY3" fmla="*/ 56238 h 102657"/>
                <a:gd name="connsiteX4" fmla="*/ 38542 w 66055"/>
                <a:gd name="connsiteY4" fmla="*/ 41572 h 102657"/>
                <a:gd name="connsiteX5" fmla="*/ 52480 w 66055"/>
                <a:gd name="connsiteY5" fmla="*/ 242 h 102657"/>
                <a:gd name="connsiteX6" fmla="*/ 66055 w 66055"/>
                <a:gd name="connsiteY6" fmla="*/ 242 h 102657"/>
                <a:gd name="connsiteX7" fmla="*/ 46905 w 66055"/>
                <a:gd name="connsiteY7" fmla="*/ 50420 h 102657"/>
                <a:gd name="connsiteX8" fmla="*/ 22786 w 66055"/>
                <a:gd name="connsiteY8" fmla="*/ 94416 h 102657"/>
                <a:gd name="connsiteX9" fmla="*/ 7151 w 66055"/>
                <a:gd name="connsiteY9" fmla="*/ 102658 h 102657"/>
                <a:gd name="connsiteX10" fmla="*/ 4000 w 66055"/>
                <a:gd name="connsiteY10" fmla="*/ 91871 h 102657"/>
                <a:gd name="connsiteX11" fmla="*/ 15150 w 66055"/>
                <a:gd name="connsiteY11" fmla="*/ 85569 h 102657"/>
                <a:gd name="connsiteX12" fmla="*/ 25937 w 66055"/>
                <a:gd name="connsiteY12" fmla="*/ 71267 h 102657"/>
                <a:gd name="connsiteX13" fmla="*/ 26907 w 66055"/>
                <a:gd name="connsiteY13" fmla="*/ 68237 h 102657"/>
                <a:gd name="connsiteX14" fmla="*/ 26059 w 66055"/>
                <a:gd name="connsiteY14" fmla="*/ 64843 h 102657"/>
                <a:gd name="connsiteX15" fmla="*/ 0 w 66055"/>
                <a:gd name="connsiteY15" fmla="*/ 0 h 102657"/>
                <a:gd name="connsiteX16" fmla="*/ 13938 w 66055"/>
                <a:gd name="connsiteY16" fmla="*/ 0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55" h="102657">
                  <a:moveTo>
                    <a:pt x="13938" y="242"/>
                  </a:moveTo>
                  <a:lnTo>
                    <a:pt x="29331" y="41815"/>
                  </a:lnTo>
                  <a:cubicBezTo>
                    <a:pt x="30907" y="46420"/>
                    <a:pt x="32725" y="51996"/>
                    <a:pt x="33815" y="56238"/>
                  </a:cubicBezTo>
                  <a:lnTo>
                    <a:pt x="34058" y="56238"/>
                  </a:lnTo>
                  <a:cubicBezTo>
                    <a:pt x="35391" y="51996"/>
                    <a:pt x="36845" y="46663"/>
                    <a:pt x="38542" y="41572"/>
                  </a:cubicBezTo>
                  <a:lnTo>
                    <a:pt x="52480" y="242"/>
                  </a:lnTo>
                  <a:lnTo>
                    <a:pt x="66055" y="242"/>
                  </a:lnTo>
                  <a:lnTo>
                    <a:pt x="46905" y="50420"/>
                  </a:lnTo>
                  <a:cubicBezTo>
                    <a:pt x="37694" y="74539"/>
                    <a:pt x="31513" y="86902"/>
                    <a:pt x="22786" y="94416"/>
                  </a:cubicBezTo>
                  <a:cubicBezTo>
                    <a:pt x="16483" y="99992"/>
                    <a:pt x="10302" y="102173"/>
                    <a:pt x="7151" y="102658"/>
                  </a:cubicBezTo>
                  <a:lnTo>
                    <a:pt x="4000" y="91871"/>
                  </a:lnTo>
                  <a:cubicBezTo>
                    <a:pt x="7151" y="90901"/>
                    <a:pt x="11393" y="88841"/>
                    <a:pt x="15150" y="85569"/>
                  </a:cubicBezTo>
                  <a:cubicBezTo>
                    <a:pt x="18665" y="82781"/>
                    <a:pt x="23028" y="77812"/>
                    <a:pt x="25937" y="71267"/>
                  </a:cubicBezTo>
                  <a:cubicBezTo>
                    <a:pt x="26543" y="69933"/>
                    <a:pt x="26907" y="68964"/>
                    <a:pt x="26907" y="68237"/>
                  </a:cubicBezTo>
                  <a:cubicBezTo>
                    <a:pt x="26907" y="67509"/>
                    <a:pt x="26665" y="66540"/>
                    <a:pt x="26059" y="64843"/>
                  </a:cubicBezTo>
                  <a:lnTo>
                    <a:pt x="0" y="0"/>
                  </a:lnTo>
                  <a:lnTo>
                    <a:pt x="13938" y="0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aphic 18">
              <a:extLst>
                <a:ext uri="{FF2B5EF4-FFF2-40B4-BE49-F238E27FC236}">
                  <a16:creationId xmlns:a16="http://schemas.microsoft.com/office/drawing/2014/main" id="{6619CAAA-FC46-5A9E-32E2-53057065F7D2}"/>
                </a:ext>
              </a:extLst>
            </p:cNvPr>
            <p:cNvGrpSpPr/>
            <p:nvPr/>
          </p:nvGrpSpPr>
          <p:grpSpPr>
            <a:xfrm>
              <a:off x="10481523" y="3541407"/>
              <a:ext cx="850473" cy="539348"/>
              <a:chOff x="10481523" y="3541407"/>
              <a:chExt cx="850473" cy="539348"/>
            </a:xfrm>
            <a:solidFill>
              <a:schemeClr val="tx1"/>
            </a:solidFill>
          </p:grpSpPr>
          <p:sp>
            <p:nvSpPr>
              <p:cNvPr id="25" name="Freeform: Shape 48">
                <a:extLst>
                  <a:ext uri="{FF2B5EF4-FFF2-40B4-BE49-F238E27FC236}">
                    <a16:creationId xmlns:a16="http://schemas.microsoft.com/office/drawing/2014/main" id="{ED0856D0-A0DE-B09C-AE5B-572DEE04D903}"/>
                  </a:ext>
                </a:extLst>
              </p:cNvPr>
              <p:cNvSpPr/>
              <p:nvPr/>
            </p:nvSpPr>
            <p:spPr>
              <a:xfrm>
                <a:off x="10481523" y="3594372"/>
                <a:ext cx="767086" cy="486383"/>
              </a:xfrm>
              <a:custGeom>
                <a:avLst/>
                <a:gdLst>
                  <a:gd name="connsiteX0" fmla="*/ 0 w 767086"/>
                  <a:gd name="connsiteY0" fmla="*/ 486383 h 486383"/>
                  <a:gd name="connsiteX1" fmla="*/ 767087 w 767086"/>
                  <a:gd name="connsiteY1" fmla="*/ 0 h 48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7086" h="486383">
                    <a:moveTo>
                      <a:pt x="0" y="486383"/>
                    </a:moveTo>
                    <a:lnTo>
                      <a:pt x="767087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49">
                <a:extLst>
                  <a:ext uri="{FF2B5EF4-FFF2-40B4-BE49-F238E27FC236}">
                    <a16:creationId xmlns:a16="http://schemas.microsoft.com/office/drawing/2014/main" id="{FDDEF58E-D23A-C952-9FB6-A89A4A8EBBC8}"/>
                  </a:ext>
                </a:extLst>
              </p:cNvPr>
              <p:cNvSpPr/>
              <p:nvPr/>
            </p:nvSpPr>
            <p:spPr>
              <a:xfrm>
                <a:off x="11184373" y="3541407"/>
                <a:ext cx="147623" cy="115747"/>
              </a:xfrm>
              <a:custGeom>
                <a:avLst/>
                <a:gdLst>
                  <a:gd name="connsiteX0" fmla="*/ 45814 w 147623"/>
                  <a:gd name="connsiteY0" fmla="*/ 64601 h 115747"/>
                  <a:gd name="connsiteX1" fmla="*/ 0 w 147623"/>
                  <a:gd name="connsiteY1" fmla="*/ 41936 h 115747"/>
                  <a:gd name="connsiteX2" fmla="*/ 727 w 147623"/>
                  <a:gd name="connsiteY2" fmla="*/ 40360 h 115747"/>
                  <a:gd name="connsiteX3" fmla="*/ 75993 w 147623"/>
                  <a:gd name="connsiteY3" fmla="*/ 26058 h 115747"/>
                  <a:gd name="connsiteX4" fmla="*/ 147624 w 147623"/>
                  <a:gd name="connsiteY4" fmla="*/ 0 h 115747"/>
                  <a:gd name="connsiteX5" fmla="*/ 93568 w 147623"/>
                  <a:gd name="connsiteY5" fmla="*/ 53692 h 115747"/>
                  <a:gd name="connsiteX6" fmla="*/ 48602 w 147623"/>
                  <a:gd name="connsiteY6" fmla="*/ 115748 h 115747"/>
                  <a:gd name="connsiteX7" fmla="*/ 46905 w 147623"/>
                  <a:gd name="connsiteY7" fmla="*/ 115748 h 115747"/>
                  <a:gd name="connsiteX8" fmla="*/ 45814 w 147623"/>
                  <a:gd name="connsiteY8" fmla="*/ 64601 h 11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623" h="115747">
                    <a:moveTo>
                      <a:pt x="45814" y="64601"/>
                    </a:moveTo>
                    <a:lnTo>
                      <a:pt x="0" y="41936"/>
                    </a:lnTo>
                    <a:lnTo>
                      <a:pt x="727" y="40360"/>
                    </a:lnTo>
                    <a:lnTo>
                      <a:pt x="75993" y="26058"/>
                    </a:lnTo>
                    <a:cubicBezTo>
                      <a:pt x="99870" y="17332"/>
                      <a:pt x="123747" y="8727"/>
                      <a:pt x="147624" y="0"/>
                    </a:cubicBezTo>
                    <a:cubicBezTo>
                      <a:pt x="129565" y="17938"/>
                      <a:pt x="111506" y="35755"/>
                      <a:pt x="93568" y="53692"/>
                    </a:cubicBezTo>
                    <a:lnTo>
                      <a:pt x="48602" y="115748"/>
                    </a:lnTo>
                    <a:lnTo>
                      <a:pt x="46905" y="115748"/>
                    </a:lnTo>
                    <a:cubicBezTo>
                      <a:pt x="46905" y="115748"/>
                      <a:pt x="45814" y="64601"/>
                      <a:pt x="45814" y="64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DD2CF015-D158-9C4F-ADC0-AAEB3EBF6299}"/>
                </a:ext>
              </a:extLst>
            </p:cNvPr>
            <p:cNvGrpSpPr/>
            <p:nvPr/>
          </p:nvGrpSpPr>
          <p:grpSpPr>
            <a:xfrm>
              <a:off x="9631050" y="4080755"/>
              <a:ext cx="850473" cy="539227"/>
              <a:chOff x="9631050" y="4080755"/>
              <a:chExt cx="850473" cy="539227"/>
            </a:xfrm>
            <a:solidFill>
              <a:schemeClr val="tx1"/>
            </a:solidFill>
          </p:grpSpPr>
          <p:sp>
            <p:nvSpPr>
              <p:cNvPr id="23" name="Freeform: Shape 51">
                <a:extLst>
                  <a:ext uri="{FF2B5EF4-FFF2-40B4-BE49-F238E27FC236}">
                    <a16:creationId xmlns:a16="http://schemas.microsoft.com/office/drawing/2014/main" id="{66A94D4F-9633-39FD-FD11-37EEA7E62714}"/>
                  </a:ext>
                </a:extLst>
              </p:cNvPr>
              <p:cNvSpPr/>
              <p:nvPr/>
            </p:nvSpPr>
            <p:spPr>
              <a:xfrm>
                <a:off x="9714558" y="4080755"/>
                <a:ext cx="766965" cy="486383"/>
              </a:xfrm>
              <a:custGeom>
                <a:avLst/>
                <a:gdLst>
                  <a:gd name="connsiteX0" fmla="*/ 0 w 766965"/>
                  <a:gd name="connsiteY0" fmla="*/ 486383 h 486383"/>
                  <a:gd name="connsiteX1" fmla="*/ 766965 w 766965"/>
                  <a:gd name="connsiteY1" fmla="*/ 0 h 48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6965" h="486383">
                    <a:moveTo>
                      <a:pt x="0" y="486383"/>
                    </a:moveTo>
                    <a:lnTo>
                      <a:pt x="766965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52">
                <a:extLst>
                  <a:ext uri="{FF2B5EF4-FFF2-40B4-BE49-F238E27FC236}">
                    <a16:creationId xmlns:a16="http://schemas.microsoft.com/office/drawing/2014/main" id="{AC0AF32D-F2F1-B11F-155A-69F19D78B2E0}"/>
                  </a:ext>
                </a:extLst>
              </p:cNvPr>
              <p:cNvSpPr/>
              <p:nvPr/>
            </p:nvSpPr>
            <p:spPr>
              <a:xfrm>
                <a:off x="9631050" y="4504356"/>
                <a:ext cx="147745" cy="115626"/>
              </a:xfrm>
              <a:custGeom>
                <a:avLst/>
                <a:gdLst>
                  <a:gd name="connsiteX0" fmla="*/ 101810 w 147745"/>
                  <a:gd name="connsiteY0" fmla="*/ 51147 h 115626"/>
                  <a:gd name="connsiteX1" fmla="*/ 100840 w 147745"/>
                  <a:gd name="connsiteY1" fmla="*/ 0 h 115626"/>
                  <a:gd name="connsiteX2" fmla="*/ 99022 w 147745"/>
                  <a:gd name="connsiteY2" fmla="*/ 0 h 115626"/>
                  <a:gd name="connsiteX3" fmla="*/ 54056 w 147745"/>
                  <a:gd name="connsiteY3" fmla="*/ 61934 h 115626"/>
                  <a:gd name="connsiteX4" fmla="*/ 0 w 147745"/>
                  <a:gd name="connsiteY4" fmla="*/ 115627 h 115626"/>
                  <a:gd name="connsiteX5" fmla="*/ 71630 w 147745"/>
                  <a:gd name="connsiteY5" fmla="*/ 89568 h 115626"/>
                  <a:gd name="connsiteX6" fmla="*/ 146897 w 147745"/>
                  <a:gd name="connsiteY6" fmla="*/ 75266 h 115626"/>
                  <a:gd name="connsiteX7" fmla="*/ 147745 w 147745"/>
                  <a:gd name="connsiteY7" fmla="*/ 73812 h 115626"/>
                  <a:gd name="connsiteX8" fmla="*/ 101810 w 147745"/>
                  <a:gd name="connsiteY8" fmla="*/ 50905 h 115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745" h="115626">
                    <a:moveTo>
                      <a:pt x="101810" y="51147"/>
                    </a:moveTo>
                    <a:lnTo>
                      <a:pt x="100840" y="0"/>
                    </a:lnTo>
                    <a:lnTo>
                      <a:pt x="99022" y="0"/>
                    </a:lnTo>
                    <a:cubicBezTo>
                      <a:pt x="99022" y="0"/>
                      <a:pt x="54056" y="61934"/>
                      <a:pt x="54056" y="61934"/>
                    </a:cubicBezTo>
                    <a:cubicBezTo>
                      <a:pt x="35997" y="79872"/>
                      <a:pt x="17938" y="97689"/>
                      <a:pt x="0" y="115627"/>
                    </a:cubicBezTo>
                    <a:cubicBezTo>
                      <a:pt x="23877" y="106900"/>
                      <a:pt x="47754" y="98295"/>
                      <a:pt x="71630" y="89568"/>
                    </a:cubicBezTo>
                    <a:lnTo>
                      <a:pt x="146897" y="75266"/>
                    </a:lnTo>
                    <a:lnTo>
                      <a:pt x="147745" y="73812"/>
                    </a:lnTo>
                    <a:lnTo>
                      <a:pt x="101810" y="50905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" name="Freeform: Shape 53">
              <a:extLst>
                <a:ext uri="{FF2B5EF4-FFF2-40B4-BE49-F238E27FC236}">
                  <a16:creationId xmlns:a16="http://schemas.microsoft.com/office/drawing/2014/main" id="{26D5EA4C-EB35-7B17-B890-F0F5B6BCB6D3}"/>
                </a:ext>
              </a:extLst>
            </p:cNvPr>
            <p:cNvSpPr/>
            <p:nvPr/>
          </p:nvSpPr>
          <p:spPr>
            <a:xfrm>
              <a:off x="10291600" y="3909102"/>
              <a:ext cx="341183" cy="275281"/>
            </a:xfrm>
            <a:custGeom>
              <a:avLst/>
              <a:gdLst>
                <a:gd name="connsiteX0" fmla="*/ 341183 w 341183"/>
                <a:gd name="connsiteY0" fmla="*/ 72874 h 275281"/>
                <a:gd name="connsiteX1" fmla="*/ 98416 w 341183"/>
                <a:gd name="connsiteY1" fmla="*/ 27302 h 275281"/>
                <a:gd name="connsiteX2" fmla="*/ 21089 w 341183"/>
                <a:gd name="connsiteY2" fmla="*/ 269464 h 275281"/>
                <a:gd name="connsiteX3" fmla="*/ 24846 w 341183"/>
                <a:gd name="connsiteY3" fmla="*/ 275281 h 27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1183" h="275281">
                  <a:moveTo>
                    <a:pt x="341183" y="72874"/>
                  </a:moveTo>
                  <a:cubicBezTo>
                    <a:pt x="291248" y="-1907"/>
                    <a:pt x="185075" y="-22754"/>
                    <a:pt x="98416" y="27302"/>
                  </a:cubicBezTo>
                  <a:cubicBezTo>
                    <a:pt x="8484" y="79177"/>
                    <a:pt x="-26058" y="187652"/>
                    <a:pt x="21089" y="269464"/>
                  </a:cubicBezTo>
                  <a:cubicBezTo>
                    <a:pt x="22301" y="271524"/>
                    <a:pt x="23634" y="273342"/>
                    <a:pt x="24846" y="275281"/>
                  </a:cubicBezTo>
                </a:path>
              </a:pathLst>
            </a:custGeom>
            <a:noFill/>
            <a:ln w="12107" cap="flat">
              <a:solidFill>
                <a:srgbClr val="00AE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F3B420B-81D8-5DCD-7E5C-C55ECD22C38C}"/>
              </a:ext>
            </a:extLst>
          </p:cNvPr>
          <p:cNvGrpSpPr/>
          <p:nvPr/>
        </p:nvGrpSpPr>
        <p:grpSpPr>
          <a:xfrm>
            <a:off x="6843548" y="2589403"/>
            <a:ext cx="2006133" cy="2006133"/>
            <a:chOff x="6852409" y="3041287"/>
            <a:chExt cx="2006133" cy="2006133"/>
          </a:xfrm>
        </p:grpSpPr>
        <p:grpSp>
          <p:nvGrpSpPr>
            <p:cNvPr id="34" name="Graphic 20">
              <a:extLst>
                <a:ext uri="{FF2B5EF4-FFF2-40B4-BE49-F238E27FC236}">
                  <a16:creationId xmlns:a16="http://schemas.microsoft.com/office/drawing/2014/main" id="{FA206A5B-2CB4-E4F8-1D1E-A0F3F175CCBC}"/>
                </a:ext>
              </a:extLst>
            </p:cNvPr>
            <p:cNvGrpSpPr/>
            <p:nvPr/>
          </p:nvGrpSpPr>
          <p:grpSpPr>
            <a:xfrm>
              <a:off x="7810873" y="3041287"/>
              <a:ext cx="89204" cy="2006133"/>
              <a:chOff x="7810873" y="3041287"/>
              <a:chExt cx="89204" cy="2006133"/>
            </a:xfrm>
            <a:solidFill>
              <a:schemeClr val="tx1"/>
            </a:solidFill>
          </p:grpSpPr>
          <p:sp>
            <p:nvSpPr>
              <p:cNvPr id="49" name="Freeform: Shape 5">
                <a:extLst>
                  <a:ext uri="{FF2B5EF4-FFF2-40B4-BE49-F238E27FC236}">
                    <a16:creationId xmlns:a16="http://schemas.microsoft.com/office/drawing/2014/main" id="{72E1D1E4-634C-5928-6C9D-5145C894119B}"/>
                  </a:ext>
                </a:extLst>
              </p:cNvPr>
              <p:cNvSpPr/>
              <p:nvPr/>
            </p:nvSpPr>
            <p:spPr>
              <a:xfrm>
                <a:off x="7855475" y="3140066"/>
                <a:ext cx="12120" cy="1808574"/>
              </a:xfrm>
              <a:custGeom>
                <a:avLst/>
                <a:gdLst>
                  <a:gd name="connsiteX0" fmla="*/ 0 w 12120"/>
                  <a:gd name="connsiteY0" fmla="*/ 0 h 1808574"/>
                  <a:gd name="connsiteX1" fmla="*/ 0 w 12120"/>
                  <a:gd name="connsiteY1" fmla="*/ 1808574 h 180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20" h="1808574">
                    <a:moveTo>
                      <a:pt x="0" y="0"/>
                    </a:moveTo>
                    <a:lnTo>
                      <a:pt x="0" y="1808574"/>
                    </a:lnTo>
                  </a:path>
                </a:pathLst>
              </a:custGeom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7">
                <a:extLst>
                  <a:ext uri="{FF2B5EF4-FFF2-40B4-BE49-F238E27FC236}">
                    <a16:creationId xmlns:a16="http://schemas.microsoft.com/office/drawing/2014/main" id="{928AFF2C-E040-B6CE-8767-3CEA7DCE7AF2}"/>
                  </a:ext>
                </a:extLst>
              </p:cNvPr>
              <p:cNvSpPr/>
              <p:nvPr/>
            </p:nvSpPr>
            <p:spPr>
              <a:xfrm>
                <a:off x="7810873" y="3041287"/>
                <a:ext cx="89204" cy="147139"/>
              </a:xfrm>
              <a:custGeom>
                <a:avLst/>
                <a:gdLst>
                  <a:gd name="connsiteX0" fmla="*/ 44602 w 89204"/>
                  <a:gd name="connsiteY0" fmla="*/ 120596 h 147139"/>
                  <a:gd name="connsiteX1" fmla="*/ 88235 w 89204"/>
                  <a:gd name="connsiteY1" fmla="*/ 147139 h 147139"/>
                  <a:gd name="connsiteX2" fmla="*/ 89205 w 89204"/>
                  <a:gd name="connsiteY2" fmla="*/ 145685 h 147139"/>
                  <a:gd name="connsiteX3" fmla="*/ 60965 w 89204"/>
                  <a:gd name="connsiteY3" fmla="*/ 74418 h 147139"/>
                  <a:gd name="connsiteX4" fmla="*/ 44602 w 89204"/>
                  <a:gd name="connsiteY4" fmla="*/ 0 h 147139"/>
                  <a:gd name="connsiteX5" fmla="*/ 28240 w 89204"/>
                  <a:gd name="connsiteY5" fmla="*/ 74418 h 147139"/>
                  <a:gd name="connsiteX6" fmla="*/ 0 w 89204"/>
                  <a:gd name="connsiteY6" fmla="*/ 145685 h 147139"/>
                  <a:gd name="connsiteX7" fmla="*/ 727 w 89204"/>
                  <a:gd name="connsiteY7" fmla="*/ 147139 h 147139"/>
                  <a:gd name="connsiteX8" fmla="*/ 44602 w 89204"/>
                  <a:gd name="connsiteY8" fmla="*/ 120596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120596"/>
                    </a:moveTo>
                    <a:lnTo>
                      <a:pt x="88235" y="147139"/>
                    </a:lnTo>
                    <a:lnTo>
                      <a:pt x="89205" y="145685"/>
                    </a:lnTo>
                    <a:lnTo>
                      <a:pt x="60965" y="74418"/>
                    </a:lnTo>
                    <a:cubicBezTo>
                      <a:pt x="55510" y="49572"/>
                      <a:pt x="50056" y="24846"/>
                      <a:pt x="44602" y="0"/>
                    </a:cubicBezTo>
                    <a:cubicBezTo>
                      <a:pt x="39148" y="24846"/>
                      <a:pt x="33694" y="49572"/>
                      <a:pt x="28240" y="74418"/>
                    </a:cubicBezTo>
                    <a:lnTo>
                      <a:pt x="0" y="145685"/>
                    </a:lnTo>
                    <a:lnTo>
                      <a:pt x="727" y="147139"/>
                    </a:lnTo>
                    <a:lnTo>
                      <a:pt x="44602" y="120596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8">
                <a:extLst>
                  <a:ext uri="{FF2B5EF4-FFF2-40B4-BE49-F238E27FC236}">
                    <a16:creationId xmlns:a16="http://schemas.microsoft.com/office/drawing/2014/main" id="{F162A32B-0C62-AAFD-1C8A-1F4484A9D6A8}"/>
                  </a:ext>
                </a:extLst>
              </p:cNvPr>
              <p:cNvSpPr/>
              <p:nvPr/>
            </p:nvSpPr>
            <p:spPr>
              <a:xfrm>
                <a:off x="7810873" y="4900281"/>
                <a:ext cx="89204" cy="147139"/>
              </a:xfrm>
              <a:custGeom>
                <a:avLst/>
                <a:gdLst>
                  <a:gd name="connsiteX0" fmla="*/ 44602 w 89204"/>
                  <a:gd name="connsiteY0" fmla="*/ 26543 h 147139"/>
                  <a:gd name="connsiteX1" fmla="*/ 88235 w 89204"/>
                  <a:gd name="connsiteY1" fmla="*/ 0 h 147139"/>
                  <a:gd name="connsiteX2" fmla="*/ 89205 w 89204"/>
                  <a:gd name="connsiteY2" fmla="*/ 1454 h 147139"/>
                  <a:gd name="connsiteX3" fmla="*/ 60965 w 89204"/>
                  <a:gd name="connsiteY3" fmla="*/ 72721 h 147139"/>
                  <a:gd name="connsiteX4" fmla="*/ 44602 w 89204"/>
                  <a:gd name="connsiteY4" fmla="*/ 147139 h 147139"/>
                  <a:gd name="connsiteX5" fmla="*/ 28240 w 89204"/>
                  <a:gd name="connsiteY5" fmla="*/ 72721 h 147139"/>
                  <a:gd name="connsiteX6" fmla="*/ 0 w 89204"/>
                  <a:gd name="connsiteY6" fmla="*/ 1454 h 147139"/>
                  <a:gd name="connsiteX7" fmla="*/ 727 w 89204"/>
                  <a:gd name="connsiteY7" fmla="*/ 0 h 147139"/>
                  <a:gd name="connsiteX8" fmla="*/ 44602 w 89204"/>
                  <a:gd name="connsiteY8" fmla="*/ 26543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26543"/>
                    </a:moveTo>
                    <a:lnTo>
                      <a:pt x="88235" y="0"/>
                    </a:lnTo>
                    <a:lnTo>
                      <a:pt x="89205" y="1454"/>
                    </a:lnTo>
                    <a:lnTo>
                      <a:pt x="60965" y="72721"/>
                    </a:lnTo>
                    <a:cubicBezTo>
                      <a:pt x="55510" y="97567"/>
                      <a:pt x="50056" y="122293"/>
                      <a:pt x="44602" y="147139"/>
                    </a:cubicBezTo>
                    <a:cubicBezTo>
                      <a:pt x="39148" y="122293"/>
                      <a:pt x="33694" y="97567"/>
                      <a:pt x="28240" y="72721"/>
                    </a:cubicBezTo>
                    <a:lnTo>
                      <a:pt x="0" y="1454"/>
                    </a:lnTo>
                    <a:lnTo>
                      <a:pt x="727" y="0"/>
                    </a:lnTo>
                    <a:lnTo>
                      <a:pt x="44602" y="26543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5" name="Graphic 20">
              <a:extLst>
                <a:ext uri="{FF2B5EF4-FFF2-40B4-BE49-F238E27FC236}">
                  <a16:creationId xmlns:a16="http://schemas.microsoft.com/office/drawing/2014/main" id="{FDCA5DD0-4270-D97C-9D18-3D25610DFFE9}"/>
                </a:ext>
              </a:extLst>
            </p:cNvPr>
            <p:cNvGrpSpPr/>
            <p:nvPr/>
          </p:nvGrpSpPr>
          <p:grpSpPr>
            <a:xfrm>
              <a:off x="6852409" y="4049686"/>
              <a:ext cx="2006133" cy="89204"/>
              <a:chOff x="6852409" y="4049686"/>
              <a:chExt cx="2006133" cy="89204"/>
            </a:xfrm>
            <a:solidFill>
              <a:schemeClr val="tx1"/>
            </a:solidFill>
          </p:grpSpPr>
          <p:sp>
            <p:nvSpPr>
              <p:cNvPr id="46" name="Freeform: Shape 10">
                <a:extLst>
                  <a:ext uri="{FF2B5EF4-FFF2-40B4-BE49-F238E27FC236}">
                    <a16:creationId xmlns:a16="http://schemas.microsoft.com/office/drawing/2014/main" id="{D8AE5E08-F5DE-F02D-7C4A-44BB2DC782FC}"/>
                  </a:ext>
                </a:extLst>
              </p:cNvPr>
              <p:cNvSpPr/>
              <p:nvPr/>
            </p:nvSpPr>
            <p:spPr>
              <a:xfrm>
                <a:off x="6951188" y="4094288"/>
                <a:ext cx="1808574" cy="12120"/>
              </a:xfrm>
              <a:custGeom>
                <a:avLst/>
                <a:gdLst>
                  <a:gd name="connsiteX0" fmla="*/ 0 w 1808574"/>
                  <a:gd name="connsiteY0" fmla="*/ 0 h 12120"/>
                  <a:gd name="connsiteX1" fmla="*/ 1808574 w 1808574"/>
                  <a:gd name="connsiteY1" fmla="*/ 0 h 1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574" h="12120">
                    <a:moveTo>
                      <a:pt x="0" y="0"/>
                    </a:moveTo>
                    <a:lnTo>
                      <a:pt x="1808574" y="0"/>
                    </a:lnTo>
                  </a:path>
                </a:pathLst>
              </a:custGeom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11">
                <a:extLst>
                  <a:ext uri="{FF2B5EF4-FFF2-40B4-BE49-F238E27FC236}">
                    <a16:creationId xmlns:a16="http://schemas.microsoft.com/office/drawing/2014/main" id="{27D2DBDC-7078-F351-7ACE-0762DEE91531}"/>
                  </a:ext>
                </a:extLst>
              </p:cNvPr>
              <p:cNvSpPr/>
              <p:nvPr/>
            </p:nvSpPr>
            <p:spPr>
              <a:xfrm>
                <a:off x="6852409" y="4049686"/>
                <a:ext cx="147139" cy="89204"/>
              </a:xfrm>
              <a:custGeom>
                <a:avLst/>
                <a:gdLst>
                  <a:gd name="connsiteX0" fmla="*/ 120596 w 147139"/>
                  <a:gd name="connsiteY0" fmla="*/ 44602 h 89204"/>
                  <a:gd name="connsiteX1" fmla="*/ 147139 w 147139"/>
                  <a:gd name="connsiteY1" fmla="*/ 970 h 89204"/>
                  <a:gd name="connsiteX2" fmla="*/ 145685 w 147139"/>
                  <a:gd name="connsiteY2" fmla="*/ 0 h 89204"/>
                  <a:gd name="connsiteX3" fmla="*/ 74418 w 147139"/>
                  <a:gd name="connsiteY3" fmla="*/ 28240 h 89204"/>
                  <a:gd name="connsiteX4" fmla="*/ 0 w 147139"/>
                  <a:gd name="connsiteY4" fmla="*/ 44602 h 89204"/>
                  <a:gd name="connsiteX5" fmla="*/ 74418 w 147139"/>
                  <a:gd name="connsiteY5" fmla="*/ 60965 h 89204"/>
                  <a:gd name="connsiteX6" fmla="*/ 145685 w 147139"/>
                  <a:gd name="connsiteY6" fmla="*/ 89205 h 89204"/>
                  <a:gd name="connsiteX7" fmla="*/ 147139 w 147139"/>
                  <a:gd name="connsiteY7" fmla="*/ 88477 h 89204"/>
                  <a:gd name="connsiteX8" fmla="*/ 120596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120596" y="44602"/>
                    </a:moveTo>
                    <a:lnTo>
                      <a:pt x="147139" y="970"/>
                    </a:lnTo>
                    <a:lnTo>
                      <a:pt x="145685" y="0"/>
                    </a:lnTo>
                    <a:lnTo>
                      <a:pt x="74418" y="28240"/>
                    </a:lnTo>
                    <a:cubicBezTo>
                      <a:pt x="49572" y="33694"/>
                      <a:pt x="24846" y="39148"/>
                      <a:pt x="0" y="44602"/>
                    </a:cubicBezTo>
                    <a:cubicBezTo>
                      <a:pt x="24846" y="50056"/>
                      <a:pt x="49572" y="55510"/>
                      <a:pt x="74418" y="60965"/>
                    </a:cubicBezTo>
                    <a:lnTo>
                      <a:pt x="145685" y="89205"/>
                    </a:lnTo>
                    <a:lnTo>
                      <a:pt x="147139" y="88477"/>
                    </a:lnTo>
                    <a:lnTo>
                      <a:pt x="120596" y="44602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12">
                <a:extLst>
                  <a:ext uri="{FF2B5EF4-FFF2-40B4-BE49-F238E27FC236}">
                    <a16:creationId xmlns:a16="http://schemas.microsoft.com/office/drawing/2014/main" id="{0C48C542-700A-80ED-151F-93BC613BDCF2}"/>
                  </a:ext>
                </a:extLst>
              </p:cNvPr>
              <p:cNvSpPr/>
              <p:nvPr/>
            </p:nvSpPr>
            <p:spPr>
              <a:xfrm>
                <a:off x="8711403" y="4049686"/>
                <a:ext cx="147139" cy="89204"/>
              </a:xfrm>
              <a:custGeom>
                <a:avLst/>
                <a:gdLst>
                  <a:gd name="connsiteX0" fmla="*/ 26543 w 147139"/>
                  <a:gd name="connsiteY0" fmla="*/ 44602 h 89204"/>
                  <a:gd name="connsiteX1" fmla="*/ 0 w 147139"/>
                  <a:gd name="connsiteY1" fmla="*/ 970 h 89204"/>
                  <a:gd name="connsiteX2" fmla="*/ 1454 w 147139"/>
                  <a:gd name="connsiteY2" fmla="*/ 0 h 89204"/>
                  <a:gd name="connsiteX3" fmla="*/ 72721 w 147139"/>
                  <a:gd name="connsiteY3" fmla="*/ 28240 h 89204"/>
                  <a:gd name="connsiteX4" fmla="*/ 147139 w 147139"/>
                  <a:gd name="connsiteY4" fmla="*/ 44602 h 89204"/>
                  <a:gd name="connsiteX5" fmla="*/ 72721 w 147139"/>
                  <a:gd name="connsiteY5" fmla="*/ 60965 h 89204"/>
                  <a:gd name="connsiteX6" fmla="*/ 1454 w 147139"/>
                  <a:gd name="connsiteY6" fmla="*/ 89205 h 89204"/>
                  <a:gd name="connsiteX7" fmla="*/ 0 w 147139"/>
                  <a:gd name="connsiteY7" fmla="*/ 88477 h 89204"/>
                  <a:gd name="connsiteX8" fmla="*/ 26543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26543" y="44602"/>
                    </a:moveTo>
                    <a:lnTo>
                      <a:pt x="0" y="970"/>
                    </a:lnTo>
                    <a:lnTo>
                      <a:pt x="1454" y="0"/>
                    </a:lnTo>
                    <a:lnTo>
                      <a:pt x="72721" y="28240"/>
                    </a:lnTo>
                    <a:cubicBezTo>
                      <a:pt x="97567" y="33694"/>
                      <a:pt x="122293" y="39148"/>
                      <a:pt x="147139" y="44602"/>
                    </a:cubicBezTo>
                    <a:cubicBezTo>
                      <a:pt x="122293" y="50056"/>
                      <a:pt x="97567" y="55510"/>
                      <a:pt x="72721" y="60965"/>
                    </a:cubicBezTo>
                    <a:lnTo>
                      <a:pt x="1454" y="89205"/>
                    </a:lnTo>
                    <a:lnTo>
                      <a:pt x="0" y="88477"/>
                    </a:lnTo>
                    <a:lnTo>
                      <a:pt x="26543" y="44602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Freeform: Shape 13">
              <a:extLst>
                <a:ext uri="{FF2B5EF4-FFF2-40B4-BE49-F238E27FC236}">
                  <a16:creationId xmlns:a16="http://schemas.microsoft.com/office/drawing/2014/main" id="{EAAEF361-C8BE-6088-F817-9060FAC7E180}"/>
                </a:ext>
              </a:extLst>
            </p:cNvPr>
            <p:cNvSpPr/>
            <p:nvPr/>
          </p:nvSpPr>
          <p:spPr>
            <a:xfrm>
              <a:off x="7924560" y="3728137"/>
              <a:ext cx="66782" cy="106415"/>
            </a:xfrm>
            <a:custGeom>
              <a:avLst/>
              <a:gdLst>
                <a:gd name="connsiteX0" fmla="*/ 0 w 66782"/>
                <a:gd name="connsiteY0" fmla="*/ 52359 h 106415"/>
                <a:gd name="connsiteX1" fmla="*/ 34058 w 66782"/>
                <a:gd name="connsiteY1" fmla="*/ 0 h 106415"/>
                <a:gd name="connsiteX2" fmla="*/ 66782 w 66782"/>
                <a:gd name="connsiteY2" fmla="*/ 52359 h 106415"/>
                <a:gd name="connsiteX3" fmla="*/ 33694 w 66782"/>
                <a:gd name="connsiteY3" fmla="*/ 106415 h 106415"/>
                <a:gd name="connsiteX4" fmla="*/ 121 w 66782"/>
                <a:gd name="connsiteY4" fmla="*/ 52359 h 106415"/>
                <a:gd name="connsiteX5" fmla="*/ 54056 w 66782"/>
                <a:gd name="connsiteY5" fmla="*/ 46784 h 106415"/>
                <a:gd name="connsiteX6" fmla="*/ 33209 w 66782"/>
                <a:gd name="connsiteY6" fmla="*/ 9454 h 106415"/>
                <a:gd name="connsiteX7" fmla="*/ 12605 w 66782"/>
                <a:gd name="connsiteY7" fmla="*/ 46784 h 106415"/>
                <a:gd name="connsiteX8" fmla="*/ 54056 w 66782"/>
                <a:gd name="connsiteY8" fmla="*/ 46784 h 106415"/>
                <a:gd name="connsiteX9" fmla="*/ 12605 w 66782"/>
                <a:gd name="connsiteY9" fmla="*/ 56359 h 106415"/>
                <a:gd name="connsiteX10" fmla="*/ 33815 w 66782"/>
                <a:gd name="connsiteY10" fmla="*/ 96961 h 106415"/>
                <a:gd name="connsiteX11" fmla="*/ 54056 w 66782"/>
                <a:gd name="connsiteY11" fmla="*/ 56359 h 106415"/>
                <a:gd name="connsiteX12" fmla="*/ 12605 w 66782"/>
                <a:gd name="connsiteY12" fmla="*/ 56359 h 10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82" h="106415">
                  <a:moveTo>
                    <a:pt x="0" y="52359"/>
                  </a:moveTo>
                  <a:cubicBezTo>
                    <a:pt x="0" y="22665"/>
                    <a:pt x="12120" y="0"/>
                    <a:pt x="34058" y="0"/>
                  </a:cubicBezTo>
                  <a:cubicBezTo>
                    <a:pt x="55995" y="0"/>
                    <a:pt x="66782" y="21089"/>
                    <a:pt x="66782" y="52359"/>
                  </a:cubicBezTo>
                  <a:cubicBezTo>
                    <a:pt x="66782" y="83629"/>
                    <a:pt x="56116" y="106415"/>
                    <a:pt x="33694" y="106415"/>
                  </a:cubicBezTo>
                  <a:cubicBezTo>
                    <a:pt x="12969" y="106415"/>
                    <a:pt x="121" y="88235"/>
                    <a:pt x="121" y="52359"/>
                  </a:cubicBezTo>
                  <a:close/>
                  <a:moveTo>
                    <a:pt x="54056" y="46784"/>
                  </a:moveTo>
                  <a:cubicBezTo>
                    <a:pt x="53935" y="26180"/>
                    <a:pt x="47390" y="9454"/>
                    <a:pt x="33209" y="9454"/>
                  </a:cubicBezTo>
                  <a:cubicBezTo>
                    <a:pt x="20241" y="9454"/>
                    <a:pt x="12605" y="27028"/>
                    <a:pt x="12605" y="46784"/>
                  </a:cubicBezTo>
                  <a:lnTo>
                    <a:pt x="54056" y="46784"/>
                  </a:lnTo>
                  <a:close/>
                  <a:moveTo>
                    <a:pt x="12605" y="56359"/>
                  </a:moveTo>
                  <a:cubicBezTo>
                    <a:pt x="12605" y="82175"/>
                    <a:pt x="21332" y="96961"/>
                    <a:pt x="33815" y="96961"/>
                  </a:cubicBezTo>
                  <a:cubicBezTo>
                    <a:pt x="47511" y="96961"/>
                    <a:pt x="54056" y="80114"/>
                    <a:pt x="54056" y="56359"/>
                  </a:cubicBezTo>
                  <a:lnTo>
                    <a:pt x="12605" y="56359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4">
              <a:extLst>
                <a:ext uri="{FF2B5EF4-FFF2-40B4-BE49-F238E27FC236}">
                  <a16:creationId xmlns:a16="http://schemas.microsoft.com/office/drawing/2014/main" id="{BE748D3C-F5F1-3067-F911-016325C0D52C}"/>
                </a:ext>
              </a:extLst>
            </p:cNvPr>
            <p:cNvSpPr/>
            <p:nvPr/>
          </p:nvSpPr>
          <p:spPr>
            <a:xfrm>
              <a:off x="8279924" y="3264177"/>
              <a:ext cx="64237" cy="70418"/>
            </a:xfrm>
            <a:custGeom>
              <a:avLst/>
              <a:gdLst>
                <a:gd name="connsiteX0" fmla="*/ 15029 w 64237"/>
                <a:gd name="connsiteY0" fmla="*/ 0 h 70418"/>
                <a:gd name="connsiteX1" fmla="*/ 25089 w 64237"/>
                <a:gd name="connsiteY1" fmla="*/ 15150 h 70418"/>
                <a:gd name="connsiteX2" fmla="*/ 32240 w 64237"/>
                <a:gd name="connsiteY2" fmla="*/ 26664 h 70418"/>
                <a:gd name="connsiteX3" fmla="*/ 32725 w 64237"/>
                <a:gd name="connsiteY3" fmla="*/ 26664 h 70418"/>
                <a:gd name="connsiteX4" fmla="*/ 39754 w 64237"/>
                <a:gd name="connsiteY4" fmla="*/ 15029 h 70418"/>
                <a:gd name="connsiteX5" fmla="*/ 49693 w 64237"/>
                <a:gd name="connsiteY5" fmla="*/ 0 h 70418"/>
                <a:gd name="connsiteX6" fmla="*/ 63510 w 64237"/>
                <a:gd name="connsiteY6" fmla="*/ 0 h 70418"/>
                <a:gd name="connsiteX7" fmla="*/ 39512 w 64237"/>
                <a:gd name="connsiteY7" fmla="*/ 34058 h 70418"/>
                <a:gd name="connsiteX8" fmla="*/ 64237 w 64237"/>
                <a:gd name="connsiteY8" fmla="*/ 70418 h 70418"/>
                <a:gd name="connsiteX9" fmla="*/ 49693 w 64237"/>
                <a:gd name="connsiteY9" fmla="*/ 70418 h 70418"/>
                <a:gd name="connsiteX10" fmla="*/ 39391 w 64237"/>
                <a:gd name="connsiteY10" fmla="*/ 54541 h 70418"/>
                <a:gd name="connsiteX11" fmla="*/ 31876 w 64237"/>
                <a:gd name="connsiteY11" fmla="*/ 42299 h 70418"/>
                <a:gd name="connsiteX12" fmla="*/ 31634 w 64237"/>
                <a:gd name="connsiteY12" fmla="*/ 42299 h 70418"/>
                <a:gd name="connsiteX13" fmla="*/ 24240 w 64237"/>
                <a:gd name="connsiteY13" fmla="*/ 54541 h 70418"/>
                <a:gd name="connsiteX14" fmla="*/ 14059 w 64237"/>
                <a:gd name="connsiteY14" fmla="*/ 70418 h 70418"/>
                <a:gd name="connsiteX15" fmla="*/ 0 w 64237"/>
                <a:gd name="connsiteY15" fmla="*/ 70418 h 70418"/>
                <a:gd name="connsiteX16" fmla="*/ 24968 w 64237"/>
                <a:gd name="connsiteY16" fmla="*/ 34543 h 70418"/>
                <a:gd name="connsiteX17" fmla="*/ 1091 w 64237"/>
                <a:gd name="connsiteY17" fmla="*/ 121 h 70418"/>
                <a:gd name="connsiteX18" fmla="*/ 15271 w 64237"/>
                <a:gd name="connsiteY18" fmla="*/ 121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237" h="70418">
                  <a:moveTo>
                    <a:pt x="15029" y="0"/>
                  </a:moveTo>
                  <a:lnTo>
                    <a:pt x="25089" y="15150"/>
                  </a:lnTo>
                  <a:cubicBezTo>
                    <a:pt x="27755" y="19029"/>
                    <a:pt x="29937" y="22665"/>
                    <a:pt x="32240" y="26664"/>
                  </a:cubicBezTo>
                  <a:lnTo>
                    <a:pt x="32725" y="26664"/>
                  </a:lnTo>
                  <a:cubicBezTo>
                    <a:pt x="35027" y="22422"/>
                    <a:pt x="37330" y="18786"/>
                    <a:pt x="39754" y="15029"/>
                  </a:cubicBezTo>
                  <a:lnTo>
                    <a:pt x="49693" y="0"/>
                  </a:lnTo>
                  <a:lnTo>
                    <a:pt x="63510" y="0"/>
                  </a:lnTo>
                  <a:lnTo>
                    <a:pt x="39512" y="34058"/>
                  </a:lnTo>
                  <a:lnTo>
                    <a:pt x="64237" y="70418"/>
                  </a:lnTo>
                  <a:lnTo>
                    <a:pt x="49693" y="70418"/>
                  </a:lnTo>
                  <a:lnTo>
                    <a:pt x="39391" y="54541"/>
                  </a:lnTo>
                  <a:cubicBezTo>
                    <a:pt x="36603" y="50420"/>
                    <a:pt x="34300" y="46542"/>
                    <a:pt x="31876" y="42299"/>
                  </a:cubicBezTo>
                  <a:lnTo>
                    <a:pt x="31634" y="42299"/>
                  </a:lnTo>
                  <a:cubicBezTo>
                    <a:pt x="29331" y="46542"/>
                    <a:pt x="26786" y="50299"/>
                    <a:pt x="24240" y="54541"/>
                  </a:cubicBezTo>
                  <a:lnTo>
                    <a:pt x="14059" y="70418"/>
                  </a:lnTo>
                  <a:lnTo>
                    <a:pt x="0" y="70418"/>
                  </a:lnTo>
                  <a:lnTo>
                    <a:pt x="24968" y="34543"/>
                  </a:lnTo>
                  <a:lnTo>
                    <a:pt x="1091" y="121"/>
                  </a:lnTo>
                  <a:lnTo>
                    <a:pt x="15271" y="121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7">
              <a:extLst>
                <a:ext uri="{FF2B5EF4-FFF2-40B4-BE49-F238E27FC236}">
                  <a16:creationId xmlns:a16="http://schemas.microsoft.com/office/drawing/2014/main" id="{07502439-F5E6-1BDE-4AAF-2CB9ED0A4024}"/>
                </a:ext>
              </a:extLst>
            </p:cNvPr>
            <p:cNvSpPr/>
            <p:nvPr/>
          </p:nvSpPr>
          <p:spPr>
            <a:xfrm rot="19600799">
              <a:off x="7803749" y="3889362"/>
              <a:ext cx="171864" cy="171864"/>
            </a:xfrm>
            <a:custGeom>
              <a:avLst/>
              <a:gdLst>
                <a:gd name="connsiteX0" fmla="*/ 0 w 171864"/>
                <a:gd name="connsiteY0" fmla="*/ 0 h 171864"/>
                <a:gd name="connsiteX1" fmla="*/ 171864 w 171864"/>
                <a:gd name="connsiteY1" fmla="*/ 0 h 171864"/>
                <a:gd name="connsiteX2" fmla="*/ 171864 w 171864"/>
                <a:gd name="connsiteY2" fmla="*/ 171864 h 171864"/>
                <a:gd name="connsiteX3" fmla="*/ 0 w 171864"/>
                <a:gd name="connsiteY3" fmla="*/ 171864 h 17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64" h="171864">
                  <a:moveTo>
                    <a:pt x="0" y="0"/>
                  </a:moveTo>
                  <a:lnTo>
                    <a:pt x="171864" y="0"/>
                  </a:lnTo>
                  <a:lnTo>
                    <a:pt x="171864" y="171864"/>
                  </a:lnTo>
                  <a:lnTo>
                    <a:pt x="0" y="171864"/>
                  </a:lnTo>
                  <a:close/>
                </a:path>
              </a:pathLst>
            </a:custGeom>
            <a:noFill/>
            <a:ln w="12107" cap="flat">
              <a:solidFill>
                <a:srgbClr val="00AE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9">
              <a:extLst>
                <a:ext uri="{FF2B5EF4-FFF2-40B4-BE49-F238E27FC236}">
                  <a16:creationId xmlns:a16="http://schemas.microsoft.com/office/drawing/2014/main" id="{89F864C6-332A-1F3D-C9F0-5C5953CA6A61}"/>
                </a:ext>
              </a:extLst>
            </p:cNvPr>
            <p:cNvSpPr/>
            <p:nvPr/>
          </p:nvSpPr>
          <p:spPr>
            <a:xfrm>
              <a:off x="8584383" y="3722562"/>
              <a:ext cx="66055" cy="102657"/>
            </a:xfrm>
            <a:custGeom>
              <a:avLst/>
              <a:gdLst>
                <a:gd name="connsiteX0" fmla="*/ 13938 w 66055"/>
                <a:gd name="connsiteY0" fmla="*/ 242 h 102657"/>
                <a:gd name="connsiteX1" fmla="*/ 29331 w 66055"/>
                <a:gd name="connsiteY1" fmla="*/ 41815 h 102657"/>
                <a:gd name="connsiteX2" fmla="*/ 33815 w 66055"/>
                <a:gd name="connsiteY2" fmla="*/ 56238 h 102657"/>
                <a:gd name="connsiteX3" fmla="*/ 34058 w 66055"/>
                <a:gd name="connsiteY3" fmla="*/ 56238 h 102657"/>
                <a:gd name="connsiteX4" fmla="*/ 38542 w 66055"/>
                <a:gd name="connsiteY4" fmla="*/ 41572 h 102657"/>
                <a:gd name="connsiteX5" fmla="*/ 52480 w 66055"/>
                <a:gd name="connsiteY5" fmla="*/ 242 h 102657"/>
                <a:gd name="connsiteX6" fmla="*/ 66055 w 66055"/>
                <a:gd name="connsiteY6" fmla="*/ 242 h 102657"/>
                <a:gd name="connsiteX7" fmla="*/ 46905 w 66055"/>
                <a:gd name="connsiteY7" fmla="*/ 50420 h 102657"/>
                <a:gd name="connsiteX8" fmla="*/ 22786 w 66055"/>
                <a:gd name="connsiteY8" fmla="*/ 94416 h 102657"/>
                <a:gd name="connsiteX9" fmla="*/ 7151 w 66055"/>
                <a:gd name="connsiteY9" fmla="*/ 102658 h 102657"/>
                <a:gd name="connsiteX10" fmla="*/ 4000 w 66055"/>
                <a:gd name="connsiteY10" fmla="*/ 91871 h 102657"/>
                <a:gd name="connsiteX11" fmla="*/ 15150 w 66055"/>
                <a:gd name="connsiteY11" fmla="*/ 85569 h 102657"/>
                <a:gd name="connsiteX12" fmla="*/ 25937 w 66055"/>
                <a:gd name="connsiteY12" fmla="*/ 71267 h 102657"/>
                <a:gd name="connsiteX13" fmla="*/ 26907 w 66055"/>
                <a:gd name="connsiteY13" fmla="*/ 68237 h 102657"/>
                <a:gd name="connsiteX14" fmla="*/ 26059 w 66055"/>
                <a:gd name="connsiteY14" fmla="*/ 64843 h 102657"/>
                <a:gd name="connsiteX15" fmla="*/ 0 w 66055"/>
                <a:gd name="connsiteY15" fmla="*/ 0 h 102657"/>
                <a:gd name="connsiteX16" fmla="*/ 13938 w 66055"/>
                <a:gd name="connsiteY16" fmla="*/ 0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55" h="102657">
                  <a:moveTo>
                    <a:pt x="13938" y="242"/>
                  </a:moveTo>
                  <a:lnTo>
                    <a:pt x="29331" y="41815"/>
                  </a:lnTo>
                  <a:cubicBezTo>
                    <a:pt x="30907" y="46420"/>
                    <a:pt x="32725" y="51996"/>
                    <a:pt x="33815" y="56238"/>
                  </a:cubicBezTo>
                  <a:lnTo>
                    <a:pt x="34058" y="56238"/>
                  </a:lnTo>
                  <a:cubicBezTo>
                    <a:pt x="35391" y="51996"/>
                    <a:pt x="36845" y="46663"/>
                    <a:pt x="38542" y="41572"/>
                  </a:cubicBezTo>
                  <a:lnTo>
                    <a:pt x="52480" y="242"/>
                  </a:lnTo>
                  <a:lnTo>
                    <a:pt x="66055" y="242"/>
                  </a:lnTo>
                  <a:lnTo>
                    <a:pt x="46905" y="50420"/>
                  </a:lnTo>
                  <a:cubicBezTo>
                    <a:pt x="37694" y="74539"/>
                    <a:pt x="31513" y="86902"/>
                    <a:pt x="22786" y="94416"/>
                  </a:cubicBezTo>
                  <a:cubicBezTo>
                    <a:pt x="16483" y="99992"/>
                    <a:pt x="10302" y="102173"/>
                    <a:pt x="7151" y="102658"/>
                  </a:cubicBezTo>
                  <a:lnTo>
                    <a:pt x="4000" y="91871"/>
                  </a:lnTo>
                  <a:cubicBezTo>
                    <a:pt x="7151" y="90901"/>
                    <a:pt x="11393" y="88841"/>
                    <a:pt x="15150" y="85569"/>
                  </a:cubicBezTo>
                  <a:cubicBezTo>
                    <a:pt x="18665" y="82781"/>
                    <a:pt x="23028" y="77812"/>
                    <a:pt x="25937" y="71267"/>
                  </a:cubicBezTo>
                  <a:cubicBezTo>
                    <a:pt x="26543" y="69933"/>
                    <a:pt x="26907" y="68964"/>
                    <a:pt x="26907" y="68237"/>
                  </a:cubicBezTo>
                  <a:cubicBezTo>
                    <a:pt x="26907" y="67509"/>
                    <a:pt x="26665" y="66540"/>
                    <a:pt x="26059" y="64843"/>
                  </a:cubicBezTo>
                  <a:lnTo>
                    <a:pt x="0" y="0"/>
                  </a:lnTo>
                  <a:lnTo>
                    <a:pt x="13938" y="0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20">
              <a:extLst>
                <a:ext uri="{FF2B5EF4-FFF2-40B4-BE49-F238E27FC236}">
                  <a16:creationId xmlns:a16="http://schemas.microsoft.com/office/drawing/2014/main" id="{A83132EA-1C00-73D9-6B84-EF6E67EAC16B}"/>
                </a:ext>
              </a:extLst>
            </p:cNvPr>
            <p:cNvGrpSpPr/>
            <p:nvPr/>
          </p:nvGrpSpPr>
          <p:grpSpPr>
            <a:xfrm>
              <a:off x="7278191" y="3228786"/>
              <a:ext cx="589525" cy="865502"/>
              <a:chOff x="7278191" y="3228786"/>
              <a:chExt cx="589525" cy="865502"/>
            </a:xfrm>
            <a:solidFill>
              <a:schemeClr val="tx1"/>
            </a:solidFill>
          </p:grpSpPr>
          <p:sp>
            <p:nvSpPr>
              <p:cNvPr id="44" name="Freeform: Shape 29">
                <a:extLst>
                  <a:ext uri="{FF2B5EF4-FFF2-40B4-BE49-F238E27FC236}">
                    <a16:creationId xmlns:a16="http://schemas.microsoft.com/office/drawing/2014/main" id="{443F7DBA-9219-6F98-B355-92AE2042B30F}"/>
                  </a:ext>
                </a:extLst>
              </p:cNvPr>
              <p:cNvSpPr/>
              <p:nvPr/>
            </p:nvSpPr>
            <p:spPr>
              <a:xfrm>
                <a:off x="7333822" y="3310597"/>
                <a:ext cx="533894" cy="783691"/>
              </a:xfrm>
              <a:custGeom>
                <a:avLst/>
                <a:gdLst>
                  <a:gd name="connsiteX0" fmla="*/ 533894 w 533894"/>
                  <a:gd name="connsiteY0" fmla="*/ 783691 h 783691"/>
                  <a:gd name="connsiteX1" fmla="*/ 0 w 533894"/>
                  <a:gd name="connsiteY1" fmla="*/ 0 h 78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3894" h="783691">
                    <a:moveTo>
                      <a:pt x="533894" y="783691"/>
                    </a:moveTo>
                    <a:lnTo>
                      <a:pt x="0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30">
                <a:extLst>
                  <a:ext uri="{FF2B5EF4-FFF2-40B4-BE49-F238E27FC236}">
                    <a16:creationId xmlns:a16="http://schemas.microsoft.com/office/drawing/2014/main" id="{B0DEBFF1-2257-F745-6415-8082BE0F0A41}"/>
                  </a:ext>
                </a:extLst>
              </p:cNvPr>
              <p:cNvSpPr/>
              <p:nvPr/>
            </p:nvSpPr>
            <p:spPr>
              <a:xfrm>
                <a:off x="7278191" y="3228786"/>
                <a:ext cx="119141" cy="146290"/>
              </a:xfrm>
              <a:custGeom>
                <a:avLst/>
                <a:gdLst>
                  <a:gd name="connsiteX0" fmla="*/ 67873 w 119141"/>
                  <a:gd name="connsiteY0" fmla="*/ 99749 h 146290"/>
                  <a:gd name="connsiteX1" fmla="*/ 46784 w 119141"/>
                  <a:gd name="connsiteY1" fmla="*/ 146291 h 146290"/>
                  <a:gd name="connsiteX2" fmla="*/ 45087 w 119141"/>
                  <a:gd name="connsiteY2" fmla="*/ 145563 h 146290"/>
                  <a:gd name="connsiteX3" fmla="*/ 28361 w 119141"/>
                  <a:gd name="connsiteY3" fmla="*/ 70782 h 146290"/>
                  <a:gd name="connsiteX4" fmla="*/ 0 w 119141"/>
                  <a:gd name="connsiteY4" fmla="*/ 0 h 146290"/>
                  <a:gd name="connsiteX5" fmla="*/ 55389 w 119141"/>
                  <a:gd name="connsiteY5" fmla="*/ 52238 h 146290"/>
                  <a:gd name="connsiteX6" fmla="*/ 118899 w 119141"/>
                  <a:gd name="connsiteY6" fmla="*/ 95143 h 146290"/>
                  <a:gd name="connsiteX7" fmla="*/ 119141 w 119141"/>
                  <a:gd name="connsiteY7" fmla="*/ 96840 h 146290"/>
                  <a:gd name="connsiteX8" fmla="*/ 67873 w 119141"/>
                  <a:gd name="connsiteY8" fmla="*/ 99628 h 14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9141" h="146290">
                    <a:moveTo>
                      <a:pt x="67873" y="99749"/>
                    </a:moveTo>
                    <a:lnTo>
                      <a:pt x="46784" y="146291"/>
                    </a:lnTo>
                    <a:lnTo>
                      <a:pt x="45087" y="145563"/>
                    </a:lnTo>
                    <a:lnTo>
                      <a:pt x="28361" y="70782"/>
                    </a:lnTo>
                    <a:cubicBezTo>
                      <a:pt x="18907" y="47148"/>
                      <a:pt x="9454" y="23634"/>
                      <a:pt x="0" y="0"/>
                    </a:cubicBezTo>
                    <a:cubicBezTo>
                      <a:pt x="18423" y="17453"/>
                      <a:pt x="36967" y="34906"/>
                      <a:pt x="55389" y="52238"/>
                    </a:cubicBezTo>
                    <a:lnTo>
                      <a:pt x="118899" y="95143"/>
                    </a:lnTo>
                    <a:lnTo>
                      <a:pt x="119141" y="96840"/>
                    </a:lnTo>
                    <a:lnTo>
                      <a:pt x="67873" y="99628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1" name="Graphic 20">
              <a:extLst>
                <a:ext uri="{FF2B5EF4-FFF2-40B4-BE49-F238E27FC236}">
                  <a16:creationId xmlns:a16="http://schemas.microsoft.com/office/drawing/2014/main" id="{630F733B-1FAF-FB1F-0098-1D35A6B3CF6C}"/>
                </a:ext>
              </a:extLst>
            </p:cNvPr>
            <p:cNvGrpSpPr/>
            <p:nvPr/>
          </p:nvGrpSpPr>
          <p:grpSpPr>
            <a:xfrm>
              <a:off x="7861414" y="3554940"/>
              <a:ext cx="850473" cy="539348"/>
              <a:chOff x="7861414" y="3554940"/>
              <a:chExt cx="850473" cy="539348"/>
            </a:xfrm>
            <a:solidFill>
              <a:schemeClr val="tx1"/>
            </a:solidFill>
          </p:grpSpPr>
          <p:sp>
            <p:nvSpPr>
              <p:cNvPr id="42" name="Freeform: Shape 32">
                <a:extLst>
                  <a:ext uri="{FF2B5EF4-FFF2-40B4-BE49-F238E27FC236}">
                    <a16:creationId xmlns:a16="http://schemas.microsoft.com/office/drawing/2014/main" id="{933EC936-BE24-3FB9-F0D3-87FE1E600D1A}"/>
                  </a:ext>
                </a:extLst>
              </p:cNvPr>
              <p:cNvSpPr/>
              <p:nvPr/>
            </p:nvSpPr>
            <p:spPr>
              <a:xfrm>
                <a:off x="7861414" y="3607905"/>
                <a:ext cx="767086" cy="486383"/>
              </a:xfrm>
              <a:custGeom>
                <a:avLst/>
                <a:gdLst>
                  <a:gd name="connsiteX0" fmla="*/ 0 w 767086"/>
                  <a:gd name="connsiteY0" fmla="*/ 486383 h 486383"/>
                  <a:gd name="connsiteX1" fmla="*/ 767087 w 767086"/>
                  <a:gd name="connsiteY1" fmla="*/ 0 h 486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7086" h="486383">
                    <a:moveTo>
                      <a:pt x="0" y="486383"/>
                    </a:moveTo>
                    <a:lnTo>
                      <a:pt x="767087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33">
                <a:extLst>
                  <a:ext uri="{FF2B5EF4-FFF2-40B4-BE49-F238E27FC236}">
                    <a16:creationId xmlns:a16="http://schemas.microsoft.com/office/drawing/2014/main" id="{EBBF5258-6E7F-9E38-966A-B09AD764E0E7}"/>
                  </a:ext>
                </a:extLst>
              </p:cNvPr>
              <p:cNvSpPr/>
              <p:nvPr/>
            </p:nvSpPr>
            <p:spPr>
              <a:xfrm>
                <a:off x="8564264" y="3554940"/>
                <a:ext cx="147623" cy="115747"/>
              </a:xfrm>
              <a:custGeom>
                <a:avLst/>
                <a:gdLst>
                  <a:gd name="connsiteX0" fmla="*/ 45814 w 147623"/>
                  <a:gd name="connsiteY0" fmla="*/ 64601 h 115747"/>
                  <a:gd name="connsiteX1" fmla="*/ 0 w 147623"/>
                  <a:gd name="connsiteY1" fmla="*/ 41936 h 115747"/>
                  <a:gd name="connsiteX2" fmla="*/ 727 w 147623"/>
                  <a:gd name="connsiteY2" fmla="*/ 40360 h 115747"/>
                  <a:gd name="connsiteX3" fmla="*/ 75993 w 147623"/>
                  <a:gd name="connsiteY3" fmla="*/ 26058 h 115747"/>
                  <a:gd name="connsiteX4" fmla="*/ 147624 w 147623"/>
                  <a:gd name="connsiteY4" fmla="*/ 0 h 115747"/>
                  <a:gd name="connsiteX5" fmla="*/ 93568 w 147623"/>
                  <a:gd name="connsiteY5" fmla="*/ 53692 h 115747"/>
                  <a:gd name="connsiteX6" fmla="*/ 48602 w 147623"/>
                  <a:gd name="connsiteY6" fmla="*/ 115748 h 115747"/>
                  <a:gd name="connsiteX7" fmla="*/ 46905 w 147623"/>
                  <a:gd name="connsiteY7" fmla="*/ 115748 h 115747"/>
                  <a:gd name="connsiteX8" fmla="*/ 45814 w 147623"/>
                  <a:gd name="connsiteY8" fmla="*/ 64601 h 11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623" h="115747">
                    <a:moveTo>
                      <a:pt x="45814" y="64601"/>
                    </a:moveTo>
                    <a:lnTo>
                      <a:pt x="0" y="41936"/>
                    </a:lnTo>
                    <a:lnTo>
                      <a:pt x="727" y="40360"/>
                    </a:lnTo>
                    <a:lnTo>
                      <a:pt x="75993" y="26058"/>
                    </a:lnTo>
                    <a:cubicBezTo>
                      <a:pt x="99870" y="17332"/>
                      <a:pt x="123747" y="8727"/>
                      <a:pt x="147624" y="0"/>
                    </a:cubicBezTo>
                    <a:cubicBezTo>
                      <a:pt x="129565" y="17938"/>
                      <a:pt x="111506" y="35755"/>
                      <a:pt x="93568" y="53692"/>
                    </a:cubicBezTo>
                    <a:lnTo>
                      <a:pt x="48602" y="115748"/>
                    </a:lnTo>
                    <a:lnTo>
                      <a:pt x="46905" y="115748"/>
                    </a:lnTo>
                    <a:cubicBezTo>
                      <a:pt x="46905" y="115748"/>
                      <a:pt x="45814" y="64601"/>
                      <a:pt x="45814" y="6460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F215B6-0825-7AAD-128B-12E7BB4942F9}"/>
              </a:ext>
            </a:extLst>
          </p:cNvPr>
          <p:cNvGrpSpPr/>
          <p:nvPr/>
        </p:nvGrpSpPr>
        <p:grpSpPr>
          <a:xfrm>
            <a:off x="4382466" y="2589403"/>
            <a:ext cx="2006133" cy="2006133"/>
            <a:chOff x="4391327" y="3041287"/>
            <a:chExt cx="2006133" cy="2006133"/>
          </a:xfrm>
        </p:grpSpPr>
        <p:grpSp>
          <p:nvGrpSpPr>
            <p:cNvPr id="53" name="Graphic 22">
              <a:extLst>
                <a:ext uri="{FF2B5EF4-FFF2-40B4-BE49-F238E27FC236}">
                  <a16:creationId xmlns:a16="http://schemas.microsoft.com/office/drawing/2014/main" id="{7660ACB7-1074-051C-9166-0F1658DEB232}"/>
                </a:ext>
              </a:extLst>
            </p:cNvPr>
            <p:cNvGrpSpPr/>
            <p:nvPr/>
          </p:nvGrpSpPr>
          <p:grpSpPr>
            <a:xfrm>
              <a:off x="5349791" y="3041287"/>
              <a:ext cx="89204" cy="2006133"/>
              <a:chOff x="5349791" y="3041287"/>
              <a:chExt cx="89204" cy="2006133"/>
            </a:xfrm>
            <a:solidFill>
              <a:schemeClr val="tx1"/>
            </a:solidFill>
          </p:grpSpPr>
          <p:sp>
            <p:nvSpPr>
              <p:cNvPr id="68" name="Freeform: Shape 57">
                <a:extLst>
                  <a:ext uri="{FF2B5EF4-FFF2-40B4-BE49-F238E27FC236}">
                    <a16:creationId xmlns:a16="http://schemas.microsoft.com/office/drawing/2014/main" id="{9433ABA5-E6C7-9AE5-926F-D66EB1721952}"/>
                  </a:ext>
                </a:extLst>
              </p:cNvPr>
              <p:cNvSpPr/>
              <p:nvPr/>
            </p:nvSpPr>
            <p:spPr>
              <a:xfrm>
                <a:off x="5394393" y="3140066"/>
                <a:ext cx="12120" cy="1808574"/>
              </a:xfrm>
              <a:custGeom>
                <a:avLst/>
                <a:gdLst>
                  <a:gd name="connsiteX0" fmla="*/ 0 w 12120"/>
                  <a:gd name="connsiteY0" fmla="*/ 0 h 1808574"/>
                  <a:gd name="connsiteX1" fmla="*/ 0 w 12120"/>
                  <a:gd name="connsiteY1" fmla="*/ 1808574 h 180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20" h="1808574">
                    <a:moveTo>
                      <a:pt x="0" y="0"/>
                    </a:moveTo>
                    <a:lnTo>
                      <a:pt x="0" y="1808574"/>
                    </a:lnTo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58">
                <a:extLst>
                  <a:ext uri="{FF2B5EF4-FFF2-40B4-BE49-F238E27FC236}">
                    <a16:creationId xmlns:a16="http://schemas.microsoft.com/office/drawing/2014/main" id="{E0911DFF-ED07-839F-F6F7-572740C4C5BF}"/>
                  </a:ext>
                </a:extLst>
              </p:cNvPr>
              <p:cNvSpPr/>
              <p:nvPr/>
            </p:nvSpPr>
            <p:spPr>
              <a:xfrm>
                <a:off x="5349791" y="3041287"/>
                <a:ext cx="89204" cy="147139"/>
              </a:xfrm>
              <a:custGeom>
                <a:avLst/>
                <a:gdLst>
                  <a:gd name="connsiteX0" fmla="*/ 44602 w 89204"/>
                  <a:gd name="connsiteY0" fmla="*/ 120596 h 147139"/>
                  <a:gd name="connsiteX1" fmla="*/ 88235 w 89204"/>
                  <a:gd name="connsiteY1" fmla="*/ 147139 h 147139"/>
                  <a:gd name="connsiteX2" fmla="*/ 89205 w 89204"/>
                  <a:gd name="connsiteY2" fmla="*/ 145685 h 147139"/>
                  <a:gd name="connsiteX3" fmla="*/ 60965 w 89204"/>
                  <a:gd name="connsiteY3" fmla="*/ 74418 h 147139"/>
                  <a:gd name="connsiteX4" fmla="*/ 44602 w 89204"/>
                  <a:gd name="connsiteY4" fmla="*/ 0 h 147139"/>
                  <a:gd name="connsiteX5" fmla="*/ 28240 w 89204"/>
                  <a:gd name="connsiteY5" fmla="*/ 74418 h 147139"/>
                  <a:gd name="connsiteX6" fmla="*/ 0 w 89204"/>
                  <a:gd name="connsiteY6" fmla="*/ 145685 h 147139"/>
                  <a:gd name="connsiteX7" fmla="*/ 727 w 89204"/>
                  <a:gd name="connsiteY7" fmla="*/ 147139 h 147139"/>
                  <a:gd name="connsiteX8" fmla="*/ 44602 w 89204"/>
                  <a:gd name="connsiteY8" fmla="*/ 120596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120596"/>
                    </a:moveTo>
                    <a:lnTo>
                      <a:pt x="88235" y="147139"/>
                    </a:lnTo>
                    <a:lnTo>
                      <a:pt x="89205" y="145685"/>
                    </a:lnTo>
                    <a:lnTo>
                      <a:pt x="60965" y="74418"/>
                    </a:lnTo>
                    <a:cubicBezTo>
                      <a:pt x="55510" y="49572"/>
                      <a:pt x="50056" y="24846"/>
                      <a:pt x="44602" y="0"/>
                    </a:cubicBezTo>
                    <a:cubicBezTo>
                      <a:pt x="39148" y="24846"/>
                      <a:pt x="33694" y="49572"/>
                      <a:pt x="28240" y="74418"/>
                    </a:cubicBezTo>
                    <a:lnTo>
                      <a:pt x="0" y="145685"/>
                    </a:lnTo>
                    <a:lnTo>
                      <a:pt x="727" y="147139"/>
                    </a:lnTo>
                    <a:lnTo>
                      <a:pt x="44602" y="120596"/>
                    </a:lnTo>
                    <a:close/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59">
                <a:extLst>
                  <a:ext uri="{FF2B5EF4-FFF2-40B4-BE49-F238E27FC236}">
                    <a16:creationId xmlns:a16="http://schemas.microsoft.com/office/drawing/2014/main" id="{843A9502-77F1-110F-2F89-7C10FE7E40DE}"/>
                  </a:ext>
                </a:extLst>
              </p:cNvPr>
              <p:cNvSpPr/>
              <p:nvPr/>
            </p:nvSpPr>
            <p:spPr>
              <a:xfrm>
                <a:off x="5349791" y="4900281"/>
                <a:ext cx="89204" cy="147139"/>
              </a:xfrm>
              <a:custGeom>
                <a:avLst/>
                <a:gdLst>
                  <a:gd name="connsiteX0" fmla="*/ 44602 w 89204"/>
                  <a:gd name="connsiteY0" fmla="*/ 26543 h 147139"/>
                  <a:gd name="connsiteX1" fmla="*/ 88235 w 89204"/>
                  <a:gd name="connsiteY1" fmla="*/ 0 h 147139"/>
                  <a:gd name="connsiteX2" fmla="*/ 89205 w 89204"/>
                  <a:gd name="connsiteY2" fmla="*/ 1454 h 147139"/>
                  <a:gd name="connsiteX3" fmla="*/ 60965 w 89204"/>
                  <a:gd name="connsiteY3" fmla="*/ 72721 h 147139"/>
                  <a:gd name="connsiteX4" fmla="*/ 44602 w 89204"/>
                  <a:gd name="connsiteY4" fmla="*/ 147139 h 147139"/>
                  <a:gd name="connsiteX5" fmla="*/ 28240 w 89204"/>
                  <a:gd name="connsiteY5" fmla="*/ 72721 h 147139"/>
                  <a:gd name="connsiteX6" fmla="*/ 0 w 89204"/>
                  <a:gd name="connsiteY6" fmla="*/ 1454 h 147139"/>
                  <a:gd name="connsiteX7" fmla="*/ 727 w 89204"/>
                  <a:gd name="connsiteY7" fmla="*/ 0 h 147139"/>
                  <a:gd name="connsiteX8" fmla="*/ 44602 w 89204"/>
                  <a:gd name="connsiteY8" fmla="*/ 26543 h 147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204" h="147139">
                    <a:moveTo>
                      <a:pt x="44602" y="26543"/>
                    </a:moveTo>
                    <a:lnTo>
                      <a:pt x="88235" y="0"/>
                    </a:lnTo>
                    <a:lnTo>
                      <a:pt x="89205" y="1454"/>
                    </a:lnTo>
                    <a:lnTo>
                      <a:pt x="60965" y="72721"/>
                    </a:lnTo>
                    <a:cubicBezTo>
                      <a:pt x="55510" y="97567"/>
                      <a:pt x="50056" y="122293"/>
                      <a:pt x="44602" y="147139"/>
                    </a:cubicBezTo>
                    <a:cubicBezTo>
                      <a:pt x="39148" y="122293"/>
                      <a:pt x="33694" y="97567"/>
                      <a:pt x="28240" y="72721"/>
                    </a:cubicBezTo>
                    <a:lnTo>
                      <a:pt x="0" y="1454"/>
                    </a:lnTo>
                    <a:lnTo>
                      <a:pt x="727" y="0"/>
                    </a:lnTo>
                    <a:lnTo>
                      <a:pt x="44602" y="26543"/>
                    </a:lnTo>
                    <a:close/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4" name="Graphic 22">
              <a:extLst>
                <a:ext uri="{FF2B5EF4-FFF2-40B4-BE49-F238E27FC236}">
                  <a16:creationId xmlns:a16="http://schemas.microsoft.com/office/drawing/2014/main" id="{8B7241DD-D325-49D5-5009-C26A0F67D09E}"/>
                </a:ext>
              </a:extLst>
            </p:cNvPr>
            <p:cNvGrpSpPr/>
            <p:nvPr/>
          </p:nvGrpSpPr>
          <p:grpSpPr>
            <a:xfrm>
              <a:off x="4391327" y="4049686"/>
              <a:ext cx="2006133" cy="89204"/>
              <a:chOff x="4391327" y="4049686"/>
              <a:chExt cx="2006133" cy="89204"/>
            </a:xfrm>
            <a:solidFill>
              <a:schemeClr val="tx1"/>
            </a:solidFill>
          </p:grpSpPr>
          <p:sp>
            <p:nvSpPr>
              <p:cNvPr id="65" name="Freeform: Shape 61">
                <a:extLst>
                  <a:ext uri="{FF2B5EF4-FFF2-40B4-BE49-F238E27FC236}">
                    <a16:creationId xmlns:a16="http://schemas.microsoft.com/office/drawing/2014/main" id="{00C29E8A-2ABC-21D7-52CA-00D2E74911D9}"/>
                  </a:ext>
                </a:extLst>
              </p:cNvPr>
              <p:cNvSpPr/>
              <p:nvPr/>
            </p:nvSpPr>
            <p:spPr>
              <a:xfrm>
                <a:off x="4490106" y="4094288"/>
                <a:ext cx="1808574" cy="12120"/>
              </a:xfrm>
              <a:custGeom>
                <a:avLst/>
                <a:gdLst>
                  <a:gd name="connsiteX0" fmla="*/ 0 w 1808574"/>
                  <a:gd name="connsiteY0" fmla="*/ 0 h 12120"/>
                  <a:gd name="connsiteX1" fmla="*/ 1808574 w 1808574"/>
                  <a:gd name="connsiteY1" fmla="*/ 0 h 1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8574" h="12120">
                    <a:moveTo>
                      <a:pt x="0" y="0"/>
                    </a:moveTo>
                    <a:lnTo>
                      <a:pt x="1808574" y="0"/>
                    </a:lnTo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2">
                <a:extLst>
                  <a:ext uri="{FF2B5EF4-FFF2-40B4-BE49-F238E27FC236}">
                    <a16:creationId xmlns:a16="http://schemas.microsoft.com/office/drawing/2014/main" id="{48B349A8-4831-00F7-162E-407D905734CE}"/>
                  </a:ext>
                </a:extLst>
              </p:cNvPr>
              <p:cNvSpPr/>
              <p:nvPr/>
            </p:nvSpPr>
            <p:spPr>
              <a:xfrm>
                <a:off x="4391327" y="4049686"/>
                <a:ext cx="147139" cy="89204"/>
              </a:xfrm>
              <a:custGeom>
                <a:avLst/>
                <a:gdLst>
                  <a:gd name="connsiteX0" fmla="*/ 120596 w 147139"/>
                  <a:gd name="connsiteY0" fmla="*/ 44602 h 89204"/>
                  <a:gd name="connsiteX1" fmla="*/ 147139 w 147139"/>
                  <a:gd name="connsiteY1" fmla="*/ 970 h 89204"/>
                  <a:gd name="connsiteX2" fmla="*/ 145685 w 147139"/>
                  <a:gd name="connsiteY2" fmla="*/ 0 h 89204"/>
                  <a:gd name="connsiteX3" fmla="*/ 74418 w 147139"/>
                  <a:gd name="connsiteY3" fmla="*/ 28240 h 89204"/>
                  <a:gd name="connsiteX4" fmla="*/ 0 w 147139"/>
                  <a:gd name="connsiteY4" fmla="*/ 44602 h 89204"/>
                  <a:gd name="connsiteX5" fmla="*/ 74418 w 147139"/>
                  <a:gd name="connsiteY5" fmla="*/ 60965 h 89204"/>
                  <a:gd name="connsiteX6" fmla="*/ 145685 w 147139"/>
                  <a:gd name="connsiteY6" fmla="*/ 89205 h 89204"/>
                  <a:gd name="connsiteX7" fmla="*/ 147139 w 147139"/>
                  <a:gd name="connsiteY7" fmla="*/ 88477 h 89204"/>
                  <a:gd name="connsiteX8" fmla="*/ 120596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120596" y="44602"/>
                    </a:moveTo>
                    <a:lnTo>
                      <a:pt x="147139" y="970"/>
                    </a:lnTo>
                    <a:lnTo>
                      <a:pt x="145685" y="0"/>
                    </a:lnTo>
                    <a:lnTo>
                      <a:pt x="74418" y="28240"/>
                    </a:lnTo>
                    <a:cubicBezTo>
                      <a:pt x="49572" y="33694"/>
                      <a:pt x="24846" y="39148"/>
                      <a:pt x="0" y="44602"/>
                    </a:cubicBezTo>
                    <a:cubicBezTo>
                      <a:pt x="24846" y="50056"/>
                      <a:pt x="49572" y="55510"/>
                      <a:pt x="74418" y="60965"/>
                    </a:cubicBezTo>
                    <a:lnTo>
                      <a:pt x="145685" y="89205"/>
                    </a:lnTo>
                    <a:lnTo>
                      <a:pt x="147139" y="88477"/>
                    </a:lnTo>
                    <a:lnTo>
                      <a:pt x="120596" y="44602"/>
                    </a:lnTo>
                    <a:close/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3">
                <a:extLst>
                  <a:ext uri="{FF2B5EF4-FFF2-40B4-BE49-F238E27FC236}">
                    <a16:creationId xmlns:a16="http://schemas.microsoft.com/office/drawing/2014/main" id="{9E933E99-7623-D16C-F177-1F8C4E086326}"/>
                  </a:ext>
                </a:extLst>
              </p:cNvPr>
              <p:cNvSpPr/>
              <p:nvPr/>
            </p:nvSpPr>
            <p:spPr>
              <a:xfrm>
                <a:off x="6250321" y="4049686"/>
                <a:ext cx="147139" cy="89204"/>
              </a:xfrm>
              <a:custGeom>
                <a:avLst/>
                <a:gdLst>
                  <a:gd name="connsiteX0" fmla="*/ 26543 w 147139"/>
                  <a:gd name="connsiteY0" fmla="*/ 44602 h 89204"/>
                  <a:gd name="connsiteX1" fmla="*/ 0 w 147139"/>
                  <a:gd name="connsiteY1" fmla="*/ 970 h 89204"/>
                  <a:gd name="connsiteX2" fmla="*/ 1454 w 147139"/>
                  <a:gd name="connsiteY2" fmla="*/ 0 h 89204"/>
                  <a:gd name="connsiteX3" fmla="*/ 72721 w 147139"/>
                  <a:gd name="connsiteY3" fmla="*/ 28240 h 89204"/>
                  <a:gd name="connsiteX4" fmla="*/ 147139 w 147139"/>
                  <a:gd name="connsiteY4" fmla="*/ 44602 h 89204"/>
                  <a:gd name="connsiteX5" fmla="*/ 72721 w 147139"/>
                  <a:gd name="connsiteY5" fmla="*/ 60965 h 89204"/>
                  <a:gd name="connsiteX6" fmla="*/ 1454 w 147139"/>
                  <a:gd name="connsiteY6" fmla="*/ 89205 h 89204"/>
                  <a:gd name="connsiteX7" fmla="*/ 0 w 147139"/>
                  <a:gd name="connsiteY7" fmla="*/ 88477 h 89204"/>
                  <a:gd name="connsiteX8" fmla="*/ 26543 w 147139"/>
                  <a:gd name="connsiteY8" fmla="*/ 44602 h 8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139" h="89204">
                    <a:moveTo>
                      <a:pt x="26543" y="44602"/>
                    </a:moveTo>
                    <a:lnTo>
                      <a:pt x="0" y="970"/>
                    </a:lnTo>
                    <a:lnTo>
                      <a:pt x="1454" y="0"/>
                    </a:lnTo>
                    <a:lnTo>
                      <a:pt x="72721" y="28240"/>
                    </a:lnTo>
                    <a:cubicBezTo>
                      <a:pt x="97567" y="33694"/>
                      <a:pt x="122293" y="39148"/>
                      <a:pt x="147139" y="44602"/>
                    </a:cubicBezTo>
                    <a:cubicBezTo>
                      <a:pt x="122293" y="50056"/>
                      <a:pt x="97567" y="55510"/>
                      <a:pt x="72721" y="60965"/>
                    </a:cubicBezTo>
                    <a:lnTo>
                      <a:pt x="1454" y="89205"/>
                    </a:lnTo>
                    <a:lnTo>
                      <a:pt x="0" y="88477"/>
                    </a:lnTo>
                    <a:lnTo>
                      <a:pt x="26543" y="44602"/>
                    </a:lnTo>
                    <a:close/>
                  </a:path>
                </a:pathLst>
              </a:custGeom>
              <a:grpFill/>
              <a:ln w="12107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5" name="Graphic 22">
              <a:extLst>
                <a:ext uri="{FF2B5EF4-FFF2-40B4-BE49-F238E27FC236}">
                  <a16:creationId xmlns:a16="http://schemas.microsoft.com/office/drawing/2014/main" id="{1999E8CB-7D68-885B-18E4-5099C0D4ABB1}"/>
                </a:ext>
              </a:extLst>
            </p:cNvPr>
            <p:cNvGrpSpPr/>
            <p:nvPr/>
          </p:nvGrpSpPr>
          <p:grpSpPr>
            <a:xfrm>
              <a:off x="5394393" y="3241027"/>
              <a:ext cx="635461" cy="853261"/>
              <a:chOff x="5394393" y="3241027"/>
              <a:chExt cx="635461" cy="853261"/>
            </a:xfrm>
            <a:solidFill>
              <a:schemeClr val="tx1"/>
            </a:solidFill>
          </p:grpSpPr>
          <p:sp>
            <p:nvSpPr>
              <p:cNvPr id="63" name="Freeform: Shape 65">
                <a:extLst>
                  <a:ext uri="{FF2B5EF4-FFF2-40B4-BE49-F238E27FC236}">
                    <a16:creationId xmlns:a16="http://schemas.microsoft.com/office/drawing/2014/main" id="{D9A8FA71-6E8E-0296-C9C0-4CDB7E307D44}"/>
                  </a:ext>
                </a:extLst>
              </p:cNvPr>
              <p:cNvSpPr/>
              <p:nvPr/>
            </p:nvSpPr>
            <p:spPr>
              <a:xfrm>
                <a:off x="5394393" y="3320293"/>
                <a:ext cx="576436" cy="773995"/>
              </a:xfrm>
              <a:custGeom>
                <a:avLst/>
                <a:gdLst>
                  <a:gd name="connsiteX0" fmla="*/ 0 w 576436"/>
                  <a:gd name="connsiteY0" fmla="*/ 773995 h 773995"/>
                  <a:gd name="connsiteX1" fmla="*/ 576436 w 576436"/>
                  <a:gd name="connsiteY1" fmla="*/ 0 h 7739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6436" h="773995">
                    <a:moveTo>
                      <a:pt x="0" y="773995"/>
                    </a:moveTo>
                    <a:lnTo>
                      <a:pt x="576436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6">
                <a:extLst>
                  <a:ext uri="{FF2B5EF4-FFF2-40B4-BE49-F238E27FC236}">
                    <a16:creationId xmlns:a16="http://schemas.microsoft.com/office/drawing/2014/main" id="{1464BAE5-0767-B778-E85D-C7F436F73321}"/>
                  </a:ext>
                </a:extLst>
              </p:cNvPr>
              <p:cNvSpPr/>
              <p:nvPr/>
            </p:nvSpPr>
            <p:spPr>
              <a:xfrm>
                <a:off x="5906956" y="3241027"/>
                <a:ext cx="122898" cy="144230"/>
              </a:xfrm>
              <a:custGeom>
                <a:avLst/>
                <a:gdLst>
                  <a:gd name="connsiteX0" fmla="*/ 50905 w 122898"/>
                  <a:gd name="connsiteY0" fmla="*/ 96719 h 144230"/>
                  <a:gd name="connsiteX1" fmla="*/ 0 w 122898"/>
                  <a:gd name="connsiteY1" fmla="*/ 91992 h 144230"/>
                  <a:gd name="connsiteX2" fmla="*/ 0 w 122898"/>
                  <a:gd name="connsiteY2" fmla="*/ 90174 h 144230"/>
                  <a:gd name="connsiteX3" fmla="*/ 65328 w 122898"/>
                  <a:gd name="connsiteY3" fmla="*/ 49935 h 144230"/>
                  <a:gd name="connsiteX4" fmla="*/ 122899 w 122898"/>
                  <a:gd name="connsiteY4" fmla="*/ 0 h 144230"/>
                  <a:gd name="connsiteX5" fmla="*/ 91629 w 122898"/>
                  <a:gd name="connsiteY5" fmla="*/ 69449 h 144230"/>
                  <a:gd name="connsiteX6" fmla="*/ 71751 w 122898"/>
                  <a:gd name="connsiteY6" fmla="*/ 143503 h 144230"/>
                  <a:gd name="connsiteX7" fmla="*/ 70297 w 122898"/>
                  <a:gd name="connsiteY7" fmla="*/ 144230 h 144230"/>
                  <a:gd name="connsiteX8" fmla="*/ 50905 w 122898"/>
                  <a:gd name="connsiteY8" fmla="*/ 96719 h 144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898" h="144230">
                    <a:moveTo>
                      <a:pt x="50905" y="96719"/>
                    </a:moveTo>
                    <a:lnTo>
                      <a:pt x="0" y="91992"/>
                    </a:lnTo>
                    <a:lnTo>
                      <a:pt x="0" y="90174"/>
                    </a:lnTo>
                    <a:cubicBezTo>
                      <a:pt x="0" y="90174"/>
                      <a:pt x="65328" y="49935"/>
                      <a:pt x="65328" y="49935"/>
                    </a:cubicBezTo>
                    <a:cubicBezTo>
                      <a:pt x="84478" y="33331"/>
                      <a:pt x="103749" y="16605"/>
                      <a:pt x="122899" y="0"/>
                    </a:cubicBezTo>
                    <a:cubicBezTo>
                      <a:pt x="112475" y="23150"/>
                      <a:pt x="102052" y="46299"/>
                      <a:pt x="91629" y="69449"/>
                    </a:cubicBezTo>
                    <a:lnTo>
                      <a:pt x="71751" y="143503"/>
                    </a:lnTo>
                    <a:lnTo>
                      <a:pt x="70297" y="144230"/>
                    </a:lnTo>
                    <a:lnTo>
                      <a:pt x="50905" y="96719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" name="Graphic 22">
              <a:extLst>
                <a:ext uri="{FF2B5EF4-FFF2-40B4-BE49-F238E27FC236}">
                  <a16:creationId xmlns:a16="http://schemas.microsoft.com/office/drawing/2014/main" id="{E37203DB-1EF3-20D8-A6CB-DB02924C9CC5}"/>
                </a:ext>
              </a:extLst>
            </p:cNvPr>
            <p:cNvGrpSpPr/>
            <p:nvPr/>
          </p:nvGrpSpPr>
          <p:grpSpPr>
            <a:xfrm>
              <a:off x="5400332" y="3536154"/>
              <a:ext cx="848897" cy="558134"/>
              <a:chOff x="5400332" y="3536154"/>
              <a:chExt cx="848897" cy="558134"/>
            </a:xfrm>
            <a:solidFill>
              <a:schemeClr val="tx1"/>
            </a:solidFill>
          </p:grpSpPr>
          <p:sp>
            <p:nvSpPr>
              <p:cNvPr id="61" name="Freeform: Shape 68">
                <a:extLst>
                  <a:ext uri="{FF2B5EF4-FFF2-40B4-BE49-F238E27FC236}">
                    <a16:creationId xmlns:a16="http://schemas.microsoft.com/office/drawing/2014/main" id="{54C9BCFE-BAAC-A86A-F219-476202900891}"/>
                  </a:ext>
                </a:extLst>
              </p:cNvPr>
              <p:cNvSpPr/>
              <p:nvPr/>
            </p:nvSpPr>
            <p:spPr>
              <a:xfrm>
                <a:off x="5400332" y="3590452"/>
                <a:ext cx="766359" cy="503836"/>
              </a:xfrm>
              <a:custGeom>
                <a:avLst/>
                <a:gdLst>
                  <a:gd name="connsiteX0" fmla="*/ 0 w 766359"/>
                  <a:gd name="connsiteY0" fmla="*/ 503836 h 503836"/>
                  <a:gd name="connsiteX1" fmla="*/ 766359 w 766359"/>
                  <a:gd name="connsiteY1" fmla="*/ 0 h 503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6359" h="503836">
                    <a:moveTo>
                      <a:pt x="0" y="503836"/>
                    </a:moveTo>
                    <a:lnTo>
                      <a:pt x="766359" y="0"/>
                    </a:lnTo>
                  </a:path>
                </a:pathLst>
              </a:custGeom>
              <a:ln w="12107" cap="flat">
                <a:solidFill>
                  <a:srgbClr val="EF3B5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9">
                <a:extLst>
                  <a:ext uri="{FF2B5EF4-FFF2-40B4-BE49-F238E27FC236}">
                    <a16:creationId xmlns:a16="http://schemas.microsoft.com/office/drawing/2014/main" id="{FBC30DDE-CB2D-9F87-1FB2-799CB71EE6F7}"/>
                  </a:ext>
                </a:extLst>
              </p:cNvPr>
              <p:cNvSpPr/>
              <p:nvPr/>
            </p:nvSpPr>
            <p:spPr>
              <a:xfrm>
                <a:off x="6102333" y="3536154"/>
                <a:ext cx="146896" cy="117565"/>
              </a:xfrm>
              <a:custGeom>
                <a:avLst/>
                <a:gdLst>
                  <a:gd name="connsiteX0" fmla="*/ 46178 w 146896"/>
                  <a:gd name="connsiteY0" fmla="*/ 66297 h 117565"/>
                  <a:gd name="connsiteX1" fmla="*/ 0 w 146896"/>
                  <a:gd name="connsiteY1" fmla="*/ 44360 h 117565"/>
                  <a:gd name="connsiteX2" fmla="*/ 727 w 146896"/>
                  <a:gd name="connsiteY2" fmla="*/ 42663 h 117565"/>
                  <a:gd name="connsiteX3" fmla="*/ 75751 w 146896"/>
                  <a:gd name="connsiteY3" fmla="*/ 27149 h 117565"/>
                  <a:gd name="connsiteX4" fmla="*/ 146897 w 146896"/>
                  <a:gd name="connsiteY4" fmla="*/ 0 h 117565"/>
                  <a:gd name="connsiteX5" fmla="*/ 93689 w 146896"/>
                  <a:gd name="connsiteY5" fmla="*/ 54541 h 117565"/>
                  <a:gd name="connsiteX6" fmla="*/ 49693 w 146896"/>
                  <a:gd name="connsiteY6" fmla="*/ 117323 h 117565"/>
                  <a:gd name="connsiteX7" fmla="*/ 47996 w 146896"/>
                  <a:gd name="connsiteY7" fmla="*/ 117566 h 117565"/>
                  <a:gd name="connsiteX8" fmla="*/ 46057 w 146896"/>
                  <a:gd name="connsiteY8" fmla="*/ 66297 h 11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6896" h="117565">
                    <a:moveTo>
                      <a:pt x="46178" y="66297"/>
                    </a:moveTo>
                    <a:lnTo>
                      <a:pt x="0" y="44360"/>
                    </a:lnTo>
                    <a:lnTo>
                      <a:pt x="727" y="42663"/>
                    </a:lnTo>
                    <a:lnTo>
                      <a:pt x="75751" y="27149"/>
                    </a:lnTo>
                    <a:cubicBezTo>
                      <a:pt x="99507" y="18059"/>
                      <a:pt x="123262" y="8969"/>
                      <a:pt x="146897" y="0"/>
                    </a:cubicBezTo>
                    <a:cubicBezTo>
                      <a:pt x="129201" y="18180"/>
                      <a:pt x="111385" y="36361"/>
                      <a:pt x="93689" y="54541"/>
                    </a:cubicBezTo>
                    <a:lnTo>
                      <a:pt x="49693" y="117323"/>
                    </a:lnTo>
                    <a:lnTo>
                      <a:pt x="47996" y="117566"/>
                    </a:lnTo>
                    <a:lnTo>
                      <a:pt x="46057" y="66297"/>
                    </a:lnTo>
                    <a:close/>
                  </a:path>
                </a:pathLst>
              </a:custGeom>
              <a:solidFill>
                <a:schemeClr val="tx1"/>
              </a:solidFill>
              <a:ln w="1210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70">
              <a:extLst>
                <a:ext uri="{FF2B5EF4-FFF2-40B4-BE49-F238E27FC236}">
                  <a16:creationId xmlns:a16="http://schemas.microsoft.com/office/drawing/2014/main" id="{F1821009-EF3B-958C-A3D8-66E2454A2783}"/>
                </a:ext>
              </a:extLst>
            </p:cNvPr>
            <p:cNvSpPr/>
            <p:nvPr/>
          </p:nvSpPr>
          <p:spPr>
            <a:xfrm>
              <a:off x="5548926" y="3873580"/>
              <a:ext cx="69251" cy="82538"/>
            </a:xfrm>
            <a:custGeom>
              <a:avLst/>
              <a:gdLst>
                <a:gd name="connsiteX0" fmla="*/ 0 w 69251"/>
                <a:gd name="connsiteY0" fmla="*/ 0 h 82538"/>
                <a:gd name="connsiteX1" fmla="*/ 68115 w 69251"/>
                <a:gd name="connsiteY1" fmla="*/ 82539 h 82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251" h="82538">
                  <a:moveTo>
                    <a:pt x="0" y="0"/>
                  </a:moveTo>
                  <a:cubicBezTo>
                    <a:pt x="52117" y="6909"/>
                    <a:pt x="74782" y="34421"/>
                    <a:pt x="68115" y="82539"/>
                  </a:cubicBezTo>
                </a:path>
              </a:pathLst>
            </a:custGeom>
            <a:solidFill>
              <a:schemeClr val="tx1"/>
            </a:solidFill>
            <a:ln w="12107" cap="flat">
              <a:solidFill>
                <a:srgbClr val="00AEE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71">
              <a:extLst>
                <a:ext uri="{FF2B5EF4-FFF2-40B4-BE49-F238E27FC236}">
                  <a16:creationId xmlns:a16="http://schemas.microsoft.com/office/drawing/2014/main" id="{CE51FBB9-FC07-323C-2D85-1DAF68E588F7}"/>
                </a:ext>
              </a:extLst>
            </p:cNvPr>
            <p:cNvSpPr/>
            <p:nvPr/>
          </p:nvSpPr>
          <p:spPr>
            <a:xfrm>
              <a:off x="5629282" y="3793223"/>
              <a:ext cx="66782" cy="106415"/>
            </a:xfrm>
            <a:custGeom>
              <a:avLst/>
              <a:gdLst>
                <a:gd name="connsiteX0" fmla="*/ 0 w 66782"/>
                <a:gd name="connsiteY0" fmla="*/ 52359 h 106415"/>
                <a:gd name="connsiteX1" fmla="*/ 34058 w 66782"/>
                <a:gd name="connsiteY1" fmla="*/ 0 h 106415"/>
                <a:gd name="connsiteX2" fmla="*/ 66782 w 66782"/>
                <a:gd name="connsiteY2" fmla="*/ 52359 h 106415"/>
                <a:gd name="connsiteX3" fmla="*/ 33694 w 66782"/>
                <a:gd name="connsiteY3" fmla="*/ 106415 h 106415"/>
                <a:gd name="connsiteX4" fmla="*/ 121 w 66782"/>
                <a:gd name="connsiteY4" fmla="*/ 52359 h 106415"/>
                <a:gd name="connsiteX5" fmla="*/ 54056 w 66782"/>
                <a:gd name="connsiteY5" fmla="*/ 46784 h 106415"/>
                <a:gd name="connsiteX6" fmla="*/ 33209 w 66782"/>
                <a:gd name="connsiteY6" fmla="*/ 9454 h 106415"/>
                <a:gd name="connsiteX7" fmla="*/ 12605 w 66782"/>
                <a:gd name="connsiteY7" fmla="*/ 46784 h 106415"/>
                <a:gd name="connsiteX8" fmla="*/ 54056 w 66782"/>
                <a:gd name="connsiteY8" fmla="*/ 46784 h 106415"/>
                <a:gd name="connsiteX9" fmla="*/ 12605 w 66782"/>
                <a:gd name="connsiteY9" fmla="*/ 56359 h 106415"/>
                <a:gd name="connsiteX10" fmla="*/ 33815 w 66782"/>
                <a:gd name="connsiteY10" fmla="*/ 96961 h 106415"/>
                <a:gd name="connsiteX11" fmla="*/ 54056 w 66782"/>
                <a:gd name="connsiteY11" fmla="*/ 56359 h 106415"/>
                <a:gd name="connsiteX12" fmla="*/ 12605 w 66782"/>
                <a:gd name="connsiteY12" fmla="*/ 56359 h 106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82" h="106415">
                  <a:moveTo>
                    <a:pt x="0" y="52359"/>
                  </a:moveTo>
                  <a:cubicBezTo>
                    <a:pt x="0" y="22665"/>
                    <a:pt x="12120" y="0"/>
                    <a:pt x="34058" y="0"/>
                  </a:cubicBezTo>
                  <a:cubicBezTo>
                    <a:pt x="55995" y="0"/>
                    <a:pt x="66782" y="21089"/>
                    <a:pt x="66782" y="52359"/>
                  </a:cubicBezTo>
                  <a:cubicBezTo>
                    <a:pt x="66782" y="83629"/>
                    <a:pt x="56116" y="106415"/>
                    <a:pt x="33694" y="106415"/>
                  </a:cubicBezTo>
                  <a:cubicBezTo>
                    <a:pt x="12969" y="106415"/>
                    <a:pt x="121" y="88235"/>
                    <a:pt x="121" y="52359"/>
                  </a:cubicBezTo>
                  <a:close/>
                  <a:moveTo>
                    <a:pt x="54056" y="46784"/>
                  </a:moveTo>
                  <a:cubicBezTo>
                    <a:pt x="53935" y="26180"/>
                    <a:pt x="47390" y="9454"/>
                    <a:pt x="33209" y="9454"/>
                  </a:cubicBezTo>
                  <a:cubicBezTo>
                    <a:pt x="20241" y="9454"/>
                    <a:pt x="12605" y="27028"/>
                    <a:pt x="12605" y="46784"/>
                  </a:cubicBezTo>
                  <a:lnTo>
                    <a:pt x="54056" y="46784"/>
                  </a:lnTo>
                  <a:close/>
                  <a:moveTo>
                    <a:pt x="12605" y="56359"/>
                  </a:moveTo>
                  <a:cubicBezTo>
                    <a:pt x="12605" y="82175"/>
                    <a:pt x="21332" y="96961"/>
                    <a:pt x="33815" y="96961"/>
                  </a:cubicBezTo>
                  <a:cubicBezTo>
                    <a:pt x="47511" y="96961"/>
                    <a:pt x="54056" y="80114"/>
                    <a:pt x="54056" y="56359"/>
                  </a:cubicBezTo>
                  <a:lnTo>
                    <a:pt x="12605" y="56359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72">
              <a:extLst>
                <a:ext uri="{FF2B5EF4-FFF2-40B4-BE49-F238E27FC236}">
                  <a16:creationId xmlns:a16="http://schemas.microsoft.com/office/drawing/2014/main" id="{717E1537-DB3F-ED55-591C-829885A12003}"/>
                </a:ext>
              </a:extLst>
            </p:cNvPr>
            <p:cNvSpPr/>
            <p:nvPr/>
          </p:nvSpPr>
          <p:spPr>
            <a:xfrm>
              <a:off x="5818842" y="3264177"/>
              <a:ext cx="64237" cy="70418"/>
            </a:xfrm>
            <a:custGeom>
              <a:avLst/>
              <a:gdLst>
                <a:gd name="connsiteX0" fmla="*/ 15029 w 64237"/>
                <a:gd name="connsiteY0" fmla="*/ 0 h 70418"/>
                <a:gd name="connsiteX1" fmla="*/ 25089 w 64237"/>
                <a:gd name="connsiteY1" fmla="*/ 15150 h 70418"/>
                <a:gd name="connsiteX2" fmla="*/ 32240 w 64237"/>
                <a:gd name="connsiteY2" fmla="*/ 26664 h 70418"/>
                <a:gd name="connsiteX3" fmla="*/ 32725 w 64237"/>
                <a:gd name="connsiteY3" fmla="*/ 26664 h 70418"/>
                <a:gd name="connsiteX4" fmla="*/ 39754 w 64237"/>
                <a:gd name="connsiteY4" fmla="*/ 15029 h 70418"/>
                <a:gd name="connsiteX5" fmla="*/ 49693 w 64237"/>
                <a:gd name="connsiteY5" fmla="*/ 0 h 70418"/>
                <a:gd name="connsiteX6" fmla="*/ 63510 w 64237"/>
                <a:gd name="connsiteY6" fmla="*/ 0 h 70418"/>
                <a:gd name="connsiteX7" fmla="*/ 39512 w 64237"/>
                <a:gd name="connsiteY7" fmla="*/ 34058 h 70418"/>
                <a:gd name="connsiteX8" fmla="*/ 64237 w 64237"/>
                <a:gd name="connsiteY8" fmla="*/ 70418 h 70418"/>
                <a:gd name="connsiteX9" fmla="*/ 49693 w 64237"/>
                <a:gd name="connsiteY9" fmla="*/ 70418 h 70418"/>
                <a:gd name="connsiteX10" fmla="*/ 39391 w 64237"/>
                <a:gd name="connsiteY10" fmla="*/ 54541 h 70418"/>
                <a:gd name="connsiteX11" fmla="*/ 31876 w 64237"/>
                <a:gd name="connsiteY11" fmla="*/ 42299 h 70418"/>
                <a:gd name="connsiteX12" fmla="*/ 31634 w 64237"/>
                <a:gd name="connsiteY12" fmla="*/ 42299 h 70418"/>
                <a:gd name="connsiteX13" fmla="*/ 24240 w 64237"/>
                <a:gd name="connsiteY13" fmla="*/ 54541 h 70418"/>
                <a:gd name="connsiteX14" fmla="*/ 14059 w 64237"/>
                <a:gd name="connsiteY14" fmla="*/ 70418 h 70418"/>
                <a:gd name="connsiteX15" fmla="*/ 0 w 64237"/>
                <a:gd name="connsiteY15" fmla="*/ 70418 h 70418"/>
                <a:gd name="connsiteX16" fmla="*/ 24968 w 64237"/>
                <a:gd name="connsiteY16" fmla="*/ 34543 h 70418"/>
                <a:gd name="connsiteX17" fmla="*/ 1091 w 64237"/>
                <a:gd name="connsiteY17" fmla="*/ 121 h 70418"/>
                <a:gd name="connsiteX18" fmla="*/ 15393 w 64237"/>
                <a:gd name="connsiteY18" fmla="*/ 121 h 70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237" h="70418">
                  <a:moveTo>
                    <a:pt x="15029" y="0"/>
                  </a:moveTo>
                  <a:lnTo>
                    <a:pt x="25089" y="15150"/>
                  </a:lnTo>
                  <a:cubicBezTo>
                    <a:pt x="27755" y="19029"/>
                    <a:pt x="29937" y="22665"/>
                    <a:pt x="32240" y="26664"/>
                  </a:cubicBezTo>
                  <a:lnTo>
                    <a:pt x="32725" y="26664"/>
                  </a:lnTo>
                  <a:cubicBezTo>
                    <a:pt x="35027" y="22422"/>
                    <a:pt x="37330" y="18786"/>
                    <a:pt x="39754" y="15029"/>
                  </a:cubicBezTo>
                  <a:lnTo>
                    <a:pt x="49693" y="0"/>
                  </a:lnTo>
                  <a:lnTo>
                    <a:pt x="63510" y="0"/>
                  </a:lnTo>
                  <a:lnTo>
                    <a:pt x="39512" y="34058"/>
                  </a:lnTo>
                  <a:lnTo>
                    <a:pt x="64237" y="70418"/>
                  </a:lnTo>
                  <a:lnTo>
                    <a:pt x="49693" y="70418"/>
                  </a:lnTo>
                  <a:lnTo>
                    <a:pt x="39391" y="54541"/>
                  </a:lnTo>
                  <a:cubicBezTo>
                    <a:pt x="36603" y="50420"/>
                    <a:pt x="34300" y="46542"/>
                    <a:pt x="31876" y="42299"/>
                  </a:cubicBezTo>
                  <a:lnTo>
                    <a:pt x="31634" y="42299"/>
                  </a:lnTo>
                  <a:cubicBezTo>
                    <a:pt x="29331" y="46542"/>
                    <a:pt x="26786" y="50299"/>
                    <a:pt x="24240" y="54541"/>
                  </a:cubicBezTo>
                  <a:lnTo>
                    <a:pt x="14059" y="70418"/>
                  </a:lnTo>
                  <a:lnTo>
                    <a:pt x="0" y="70418"/>
                  </a:lnTo>
                  <a:lnTo>
                    <a:pt x="24968" y="34543"/>
                  </a:lnTo>
                  <a:lnTo>
                    <a:pt x="1091" y="121"/>
                  </a:lnTo>
                  <a:lnTo>
                    <a:pt x="15393" y="121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73">
              <a:extLst>
                <a:ext uri="{FF2B5EF4-FFF2-40B4-BE49-F238E27FC236}">
                  <a16:creationId xmlns:a16="http://schemas.microsoft.com/office/drawing/2014/main" id="{5288CE46-43A7-E420-344D-4CA6D46B98C7}"/>
                </a:ext>
              </a:extLst>
            </p:cNvPr>
            <p:cNvSpPr/>
            <p:nvPr/>
          </p:nvSpPr>
          <p:spPr>
            <a:xfrm>
              <a:off x="6123301" y="3722562"/>
              <a:ext cx="66055" cy="102657"/>
            </a:xfrm>
            <a:custGeom>
              <a:avLst/>
              <a:gdLst>
                <a:gd name="connsiteX0" fmla="*/ 13938 w 66055"/>
                <a:gd name="connsiteY0" fmla="*/ 242 h 102657"/>
                <a:gd name="connsiteX1" fmla="*/ 29331 w 66055"/>
                <a:gd name="connsiteY1" fmla="*/ 41815 h 102657"/>
                <a:gd name="connsiteX2" fmla="*/ 33815 w 66055"/>
                <a:gd name="connsiteY2" fmla="*/ 56238 h 102657"/>
                <a:gd name="connsiteX3" fmla="*/ 34058 w 66055"/>
                <a:gd name="connsiteY3" fmla="*/ 56238 h 102657"/>
                <a:gd name="connsiteX4" fmla="*/ 38542 w 66055"/>
                <a:gd name="connsiteY4" fmla="*/ 41572 h 102657"/>
                <a:gd name="connsiteX5" fmla="*/ 52480 w 66055"/>
                <a:gd name="connsiteY5" fmla="*/ 242 h 102657"/>
                <a:gd name="connsiteX6" fmla="*/ 66055 w 66055"/>
                <a:gd name="connsiteY6" fmla="*/ 242 h 102657"/>
                <a:gd name="connsiteX7" fmla="*/ 46905 w 66055"/>
                <a:gd name="connsiteY7" fmla="*/ 50420 h 102657"/>
                <a:gd name="connsiteX8" fmla="*/ 22786 w 66055"/>
                <a:gd name="connsiteY8" fmla="*/ 94416 h 102657"/>
                <a:gd name="connsiteX9" fmla="*/ 7151 w 66055"/>
                <a:gd name="connsiteY9" fmla="*/ 102658 h 102657"/>
                <a:gd name="connsiteX10" fmla="*/ 4000 w 66055"/>
                <a:gd name="connsiteY10" fmla="*/ 91871 h 102657"/>
                <a:gd name="connsiteX11" fmla="*/ 15150 w 66055"/>
                <a:gd name="connsiteY11" fmla="*/ 85569 h 102657"/>
                <a:gd name="connsiteX12" fmla="*/ 25937 w 66055"/>
                <a:gd name="connsiteY12" fmla="*/ 71267 h 102657"/>
                <a:gd name="connsiteX13" fmla="*/ 26907 w 66055"/>
                <a:gd name="connsiteY13" fmla="*/ 68237 h 102657"/>
                <a:gd name="connsiteX14" fmla="*/ 26059 w 66055"/>
                <a:gd name="connsiteY14" fmla="*/ 64843 h 102657"/>
                <a:gd name="connsiteX15" fmla="*/ 0 w 66055"/>
                <a:gd name="connsiteY15" fmla="*/ 0 h 102657"/>
                <a:gd name="connsiteX16" fmla="*/ 13938 w 66055"/>
                <a:gd name="connsiteY16" fmla="*/ 0 h 10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55" h="102657">
                  <a:moveTo>
                    <a:pt x="13938" y="242"/>
                  </a:moveTo>
                  <a:lnTo>
                    <a:pt x="29331" y="41815"/>
                  </a:lnTo>
                  <a:cubicBezTo>
                    <a:pt x="30907" y="46420"/>
                    <a:pt x="32725" y="51996"/>
                    <a:pt x="33815" y="56238"/>
                  </a:cubicBezTo>
                  <a:lnTo>
                    <a:pt x="34058" y="56238"/>
                  </a:lnTo>
                  <a:cubicBezTo>
                    <a:pt x="35391" y="51996"/>
                    <a:pt x="36845" y="46663"/>
                    <a:pt x="38542" y="41572"/>
                  </a:cubicBezTo>
                  <a:lnTo>
                    <a:pt x="52480" y="242"/>
                  </a:lnTo>
                  <a:lnTo>
                    <a:pt x="66055" y="242"/>
                  </a:lnTo>
                  <a:lnTo>
                    <a:pt x="46905" y="50420"/>
                  </a:lnTo>
                  <a:cubicBezTo>
                    <a:pt x="37694" y="74539"/>
                    <a:pt x="31513" y="86902"/>
                    <a:pt x="22786" y="94416"/>
                  </a:cubicBezTo>
                  <a:cubicBezTo>
                    <a:pt x="16483" y="99992"/>
                    <a:pt x="10302" y="102173"/>
                    <a:pt x="7151" y="102658"/>
                  </a:cubicBezTo>
                  <a:lnTo>
                    <a:pt x="4000" y="91871"/>
                  </a:lnTo>
                  <a:cubicBezTo>
                    <a:pt x="7151" y="90901"/>
                    <a:pt x="11393" y="88841"/>
                    <a:pt x="15150" y="85569"/>
                  </a:cubicBezTo>
                  <a:cubicBezTo>
                    <a:pt x="18665" y="82781"/>
                    <a:pt x="23028" y="77812"/>
                    <a:pt x="25937" y="71267"/>
                  </a:cubicBezTo>
                  <a:cubicBezTo>
                    <a:pt x="26543" y="69933"/>
                    <a:pt x="26907" y="68964"/>
                    <a:pt x="26907" y="68237"/>
                  </a:cubicBezTo>
                  <a:cubicBezTo>
                    <a:pt x="26907" y="67509"/>
                    <a:pt x="26665" y="66540"/>
                    <a:pt x="26059" y="64843"/>
                  </a:cubicBezTo>
                  <a:lnTo>
                    <a:pt x="0" y="0"/>
                  </a:lnTo>
                  <a:lnTo>
                    <a:pt x="13938" y="0"/>
                  </a:lnTo>
                  <a:close/>
                </a:path>
              </a:pathLst>
            </a:custGeom>
            <a:solidFill>
              <a:schemeClr val="tx1"/>
            </a:solidFill>
            <a:ln w="1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F094A6EA-8D32-86A0-4230-8DDCDB20406C}"/>
              </a:ext>
            </a:extLst>
          </p:cNvPr>
          <p:cNvSpPr txBox="1"/>
          <p:nvPr/>
        </p:nvSpPr>
        <p:spPr>
          <a:xfrm>
            <a:off x="5563314" y="3849156"/>
            <a:ext cx="1275311" cy="752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Similar</a:t>
            </a:r>
            <a:r>
              <a:rPr lang="en-US" sz="1600"/>
              <a:t>:</a:t>
            </a:r>
          </a:p>
          <a:p>
            <a:pPr algn="l"/>
            <a:r>
              <a:rPr lang="en-US" sz="1600" err="1"/>
              <a:t>θ</a:t>
            </a:r>
            <a:r>
              <a:rPr lang="en-US" sz="1600"/>
              <a:t> near 0</a:t>
            </a:r>
          </a:p>
          <a:p>
            <a:pPr algn="l"/>
            <a:r>
              <a:rPr lang="en-US" sz="1600"/>
              <a:t>cos(</a:t>
            </a:r>
            <a:r>
              <a:rPr lang="en-US" sz="1600" err="1"/>
              <a:t>θ</a:t>
            </a:r>
            <a:r>
              <a:rPr lang="en-US" sz="1600"/>
              <a:t>) near 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4067665-E7CA-9C42-A417-86CCDBF28851}"/>
              </a:ext>
            </a:extLst>
          </p:cNvPr>
          <p:cNvSpPr txBox="1"/>
          <p:nvPr/>
        </p:nvSpPr>
        <p:spPr>
          <a:xfrm>
            <a:off x="8034012" y="3835624"/>
            <a:ext cx="1275311" cy="752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Orthogonal</a:t>
            </a:r>
            <a:r>
              <a:rPr lang="en-US" sz="1600"/>
              <a:t>:</a:t>
            </a:r>
          </a:p>
          <a:p>
            <a:pPr algn="l"/>
            <a:r>
              <a:rPr lang="en-US" sz="1600" err="1"/>
              <a:t>θ</a:t>
            </a:r>
            <a:r>
              <a:rPr lang="en-US" sz="1600"/>
              <a:t> near 90</a:t>
            </a:r>
          </a:p>
          <a:p>
            <a:pPr algn="l"/>
            <a:r>
              <a:rPr lang="en-US" sz="1600"/>
              <a:t>cos(</a:t>
            </a:r>
            <a:r>
              <a:rPr lang="en-US" sz="1600" err="1"/>
              <a:t>θ</a:t>
            </a:r>
            <a:r>
              <a:rPr lang="en-US" sz="1600"/>
              <a:t>) near 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DB76A1A-2AE3-7D88-3E94-7563811C1926}"/>
              </a:ext>
            </a:extLst>
          </p:cNvPr>
          <p:cNvSpPr txBox="1"/>
          <p:nvPr/>
        </p:nvSpPr>
        <p:spPr>
          <a:xfrm>
            <a:off x="10631431" y="3826674"/>
            <a:ext cx="1275311" cy="752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b="1"/>
              <a:t>Opposite</a:t>
            </a:r>
            <a:r>
              <a:rPr lang="en-US" sz="1600"/>
              <a:t>:</a:t>
            </a:r>
          </a:p>
          <a:p>
            <a:pPr algn="l"/>
            <a:r>
              <a:rPr lang="en-US" sz="1600" err="1"/>
              <a:t>θ</a:t>
            </a:r>
            <a:r>
              <a:rPr lang="en-US" sz="1600"/>
              <a:t> near 180</a:t>
            </a:r>
          </a:p>
          <a:p>
            <a:pPr algn="l"/>
            <a:r>
              <a:rPr lang="en-US" sz="1600"/>
              <a:t>cos(</a:t>
            </a:r>
            <a:r>
              <a:rPr lang="en-US" sz="1600" err="1"/>
              <a:t>θ</a:t>
            </a:r>
            <a:r>
              <a:rPr lang="en-US" sz="1600"/>
              <a:t>) near -1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B82818-CEF4-97F4-C235-E9A3AE1D73E5}"/>
              </a:ext>
            </a:extLst>
          </p:cNvPr>
          <p:cNvSpPr txBox="1"/>
          <p:nvPr/>
        </p:nvSpPr>
        <p:spPr>
          <a:xfrm>
            <a:off x="852571" y="3140164"/>
            <a:ext cx="3330353" cy="1231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cosine_sim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 sz="2000"/>
              <a:t>  </a:t>
            </a:r>
            <a:r>
              <a:rPr lang="en-US" sz="2000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/</a:t>
            </a:r>
          </a:p>
          <a:p>
            <a:r>
              <a:rPr lang="en-US" sz="200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mag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20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20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mag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pPr algn="l"/>
            <a:endParaRPr lang="en-US" sz="20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C606C8B-EE03-5682-D0F3-6F63EE56098F}"/>
              </a:ext>
            </a:extLst>
          </p:cNvPr>
          <p:cNvSpPr txBox="1"/>
          <p:nvPr/>
        </p:nvSpPr>
        <p:spPr>
          <a:xfrm>
            <a:off x="6601257" y="4806991"/>
            <a:ext cx="41408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/>
              <a:t>*For ada-002, cos(</a:t>
            </a:r>
            <a:r>
              <a:rPr lang="en-US" sz="1600" err="1"/>
              <a:t>θ</a:t>
            </a:r>
            <a:r>
              <a:rPr lang="en-US" sz="1600"/>
              <a:t>) values range from 0.7-1</a:t>
            </a:r>
          </a:p>
        </p:txBody>
      </p:sp>
    </p:spTree>
    <p:extLst>
      <p:ext uri="{BB962C8B-B14F-4D97-AF65-F5344CB8AC3E}">
        <p14:creationId xmlns:p14="http://schemas.microsoft.com/office/powerpoint/2010/main" val="869084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 Chat App Hack Slide Template" id="{A4A070C9-11E0-BF48-B491-E5EB3487B319}" vid="{62BAF9D5-7A1E-FE4A-8101-117DAEC497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151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D59ED7"/>
    </a:accent2>
    <a:accent3>
      <a:srgbClr val="C03BC4"/>
    </a:accent3>
    <a:accent4>
      <a:srgbClr val="8C8279"/>
    </a:accent4>
    <a:accent5>
      <a:srgbClr val="FFA38B"/>
    </a:accent5>
    <a:accent6>
      <a:srgbClr val="D7D2CB"/>
    </a:accent6>
    <a:hlink>
      <a:srgbClr val="C03BC4"/>
    </a:hlink>
    <a:folHlink>
      <a:srgbClr val="C03BC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51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D59ED7"/>
    </a:accent2>
    <a:accent3>
      <a:srgbClr val="C03BC4"/>
    </a:accent3>
    <a:accent4>
      <a:srgbClr val="8C8279"/>
    </a:accent4>
    <a:accent5>
      <a:srgbClr val="FFA38B"/>
    </a:accent5>
    <a:accent6>
      <a:srgbClr val="D7D2CB"/>
    </a:accent6>
    <a:hlink>
      <a:srgbClr val="C03BC4"/>
    </a:hlink>
    <a:folHlink>
      <a:srgbClr val="C03BC4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1" ma:contentTypeDescription="Create a new document." ma:contentTypeScope="" ma:versionID="98777447365a4e99d4086222c40e4c68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2a669259b813ed9bbbb3dc672542dc47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B2F883-59EC-4725-B56A-E44352705338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DDC2842-6EE3-4BCD-A440-AB03E8F31F09}">
  <ds:schemaRefs>
    <ds:schemaRef ds:uri="http://purl.org/dc/dcmitype/"/>
    <ds:schemaRef ds:uri="http://schemas.openxmlformats.org/package/2006/metadata/core-properties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230e9df3-be65-4c73-a93b-d1236ebd677e"/>
    <ds:schemaRef ds:uri="4d763a3d-abd4-45ac-ad35-6c0fa32d5be4"/>
    <ds:schemaRef ds:uri="http://schemas.microsoft.com/office/2006/documentManagement/types"/>
    <ds:schemaRef ds:uri="http://schemas.microsoft.com/office/infopath/2007/PartnerControls"/>
    <ds:schemaRef ds:uri="496da845-320a-4090-a8c1-9d38d24895f3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339D576F-E57F-49F6-B3EC-563D4D313D9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1849</Words>
  <Application>Microsoft Macintosh PowerPoint</Application>
  <PresentationFormat>Widescreen</PresentationFormat>
  <Paragraphs>377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Yu Gothic</vt:lpstr>
      <vt:lpstr>Aptos</vt:lpstr>
      <vt:lpstr>Aptos Display</vt:lpstr>
      <vt:lpstr>Aptos Narrow</vt:lpstr>
      <vt:lpstr>Arial</vt:lpstr>
      <vt:lpstr>Consolas</vt:lpstr>
      <vt:lpstr>Menlo</vt:lpstr>
      <vt:lpstr>Monaco</vt:lpstr>
      <vt:lpstr>Segoe UI</vt:lpstr>
      <vt:lpstr>Segoe UI Semibold</vt:lpstr>
      <vt:lpstr>Segoe UI Semilight</vt:lpstr>
      <vt:lpstr>Segoe UI_MSFontService</vt:lpstr>
      <vt:lpstr>Wingdings</vt:lpstr>
      <vt:lpstr>Office Theme</vt:lpstr>
      <vt:lpstr>PowerPoint Presentation</vt:lpstr>
      <vt:lpstr>PowerPoint Presentation</vt:lpstr>
      <vt:lpstr>Azure AI Search Best Practices for RAG</vt:lpstr>
      <vt:lpstr>PowerPoint Presentation</vt:lpstr>
      <vt:lpstr>Robust retrieval for RAG chat apps</vt:lpstr>
      <vt:lpstr>Optimal retrieval in Azure AI Search</vt:lpstr>
      <vt:lpstr>PowerPoint Presentation</vt:lpstr>
      <vt:lpstr>Vector embeddings</vt:lpstr>
      <vt:lpstr>Vector similarity</vt:lpstr>
      <vt:lpstr>Vector search</vt:lpstr>
      <vt:lpstr>Vector search in Azure AI Search</vt:lpstr>
      <vt:lpstr>Vector search strategies</vt:lpstr>
      <vt:lpstr>Rich vector search query abilities</vt:lpstr>
      <vt:lpstr>PowerPoint Presentation</vt:lpstr>
      <vt:lpstr>Optimal retrieval in Azure AI Search</vt:lpstr>
      <vt:lpstr>Retrieval relevance across methods</vt:lpstr>
      <vt:lpstr>Impact of query types on relevance</vt:lpstr>
      <vt:lpstr>PowerPoint Presentation</vt:lpstr>
      <vt:lpstr>Manual indexing</vt:lpstr>
      <vt:lpstr>Cloud-based indexing</vt:lpstr>
      <vt:lpstr>Skillsets for indexers</vt:lpstr>
      <vt:lpstr>Integrated vectorization</vt:lpstr>
      <vt:lpstr>Integrated vectorization in RAG chat repo</vt:lpstr>
      <vt:lpstr>Manual indexing vs. Integrated vectorization</vt:lpstr>
      <vt:lpstr>PowerPoint Presentation</vt:lpstr>
      <vt:lpstr>Analyzers</vt:lpstr>
      <vt:lpstr>Scoring profiles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Pamela Fox</dc:creator>
  <cp:lastModifiedBy>Pamela Fox</cp:lastModifiedBy>
  <cp:revision>1</cp:revision>
  <dcterms:created xsi:type="dcterms:W3CDTF">2024-01-25T20:23:52Z</dcterms:created>
  <dcterms:modified xsi:type="dcterms:W3CDTF">2024-02-01T05:45:13Z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MediaServiceImageTags">
    <vt:lpwstr/>
  </property>
</Properties>
</file>